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78" r:id="rId4"/>
    <p:sldId id="279" r:id="rId5"/>
    <p:sldId id="259" r:id="rId6"/>
    <p:sldId id="260" r:id="rId7"/>
    <p:sldId id="261" r:id="rId8"/>
    <p:sldId id="273" r:id="rId9"/>
    <p:sldId id="274" r:id="rId10"/>
    <p:sldId id="275" r:id="rId11"/>
    <p:sldId id="268" r:id="rId12"/>
    <p:sldId id="269" r:id="rId13"/>
    <p:sldId id="270" r:id="rId14"/>
    <p:sldId id="271" r:id="rId15"/>
    <p:sldId id="272" r:id="rId16"/>
    <p:sldId id="276" r:id="rId17"/>
    <p:sldId id="277" r:id="rId18"/>
    <p:sldId id="262" r:id="rId19"/>
    <p:sldId id="263" r:id="rId20"/>
    <p:sldId id="264" r:id="rId21"/>
    <p:sldId id="265" r:id="rId22"/>
    <p:sldId id="266" r:id="rId23"/>
    <p:sldId id="26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6600FF"/>
    <a:srgbClr val="9900CC"/>
    <a:srgbClr val="0726BF"/>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27" autoAdjust="0"/>
    <p:restoredTop sz="94660"/>
  </p:normalViewPr>
  <p:slideViewPr>
    <p:cSldViewPr snapToGrid="0">
      <p:cViewPr>
        <p:scale>
          <a:sx n="75" d="100"/>
          <a:sy n="75" d="100"/>
        </p:scale>
        <p:origin x="1224" y="3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6DD89-DD72-4BE2-AE2E-AECD6F2CEF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F5AAB3-BA1B-4FED-BCFE-BC0D251A4F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D2430C-3BA9-0D7F-C355-403B15269436}"/>
              </a:ext>
            </a:extLst>
          </p:cNvPr>
          <p:cNvSpPr>
            <a:spLocks noGrp="1"/>
          </p:cNvSpPr>
          <p:nvPr>
            <p:ph type="dt" sz="half" idx="10"/>
          </p:nvPr>
        </p:nvSpPr>
        <p:spPr/>
        <p:txBody>
          <a:bodyPr/>
          <a:lstStyle/>
          <a:p>
            <a:fld id="{CF0A35E0-133C-4EF0-A67F-81C329289E70}" type="datetimeFigureOut">
              <a:rPr lang="en-US" smtClean="0"/>
              <a:t>12/17/2023</a:t>
            </a:fld>
            <a:endParaRPr lang="en-US"/>
          </a:p>
        </p:txBody>
      </p:sp>
      <p:sp>
        <p:nvSpPr>
          <p:cNvPr id="5" name="Footer Placeholder 4">
            <a:extLst>
              <a:ext uri="{FF2B5EF4-FFF2-40B4-BE49-F238E27FC236}">
                <a16:creationId xmlns:a16="http://schemas.microsoft.com/office/drawing/2014/main" id="{172E2D37-0524-D42C-18AE-FC33AFEE12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4D366-3E7E-7667-FEAE-FABDDADFA2FA}"/>
              </a:ext>
            </a:extLst>
          </p:cNvPr>
          <p:cNvSpPr>
            <a:spLocks noGrp="1"/>
          </p:cNvSpPr>
          <p:nvPr>
            <p:ph type="sldNum" sz="quarter" idx="12"/>
          </p:nvPr>
        </p:nvSpPr>
        <p:spPr/>
        <p:txBody>
          <a:bodyPr/>
          <a:lstStyle/>
          <a:p>
            <a:fld id="{E845EB4A-682B-45BF-AB9E-4BB96B98754A}" type="slidenum">
              <a:rPr lang="en-US" smtClean="0"/>
              <a:t>‹#›</a:t>
            </a:fld>
            <a:endParaRPr lang="en-US"/>
          </a:p>
        </p:txBody>
      </p:sp>
    </p:spTree>
    <p:extLst>
      <p:ext uri="{BB962C8B-B14F-4D97-AF65-F5344CB8AC3E}">
        <p14:creationId xmlns:p14="http://schemas.microsoft.com/office/powerpoint/2010/main" val="38040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001D2-245E-0C39-743B-4510B3D1C5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4BCA8E-8DAB-ABF3-B8A7-BAC6E22229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C7AFC2-175C-1868-9ADA-B73A7F7D9638}"/>
              </a:ext>
            </a:extLst>
          </p:cNvPr>
          <p:cNvSpPr>
            <a:spLocks noGrp="1"/>
          </p:cNvSpPr>
          <p:nvPr>
            <p:ph type="dt" sz="half" idx="10"/>
          </p:nvPr>
        </p:nvSpPr>
        <p:spPr/>
        <p:txBody>
          <a:bodyPr/>
          <a:lstStyle/>
          <a:p>
            <a:fld id="{CF0A35E0-133C-4EF0-A67F-81C329289E70}" type="datetimeFigureOut">
              <a:rPr lang="en-US" smtClean="0"/>
              <a:t>12/17/2023</a:t>
            </a:fld>
            <a:endParaRPr lang="en-US"/>
          </a:p>
        </p:txBody>
      </p:sp>
      <p:sp>
        <p:nvSpPr>
          <p:cNvPr id="5" name="Footer Placeholder 4">
            <a:extLst>
              <a:ext uri="{FF2B5EF4-FFF2-40B4-BE49-F238E27FC236}">
                <a16:creationId xmlns:a16="http://schemas.microsoft.com/office/drawing/2014/main" id="{60CD9296-89F1-CF77-E845-A69C529CDC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CE5CB-7A29-3FE8-4DAA-1E87A356B6B7}"/>
              </a:ext>
            </a:extLst>
          </p:cNvPr>
          <p:cNvSpPr>
            <a:spLocks noGrp="1"/>
          </p:cNvSpPr>
          <p:nvPr>
            <p:ph type="sldNum" sz="quarter" idx="12"/>
          </p:nvPr>
        </p:nvSpPr>
        <p:spPr/>
        <p:txBody>
          <a:bodyPr/>
          <a:lstStyle/>
          <a:p>
            <a:fld id="{E845EB4A-682B-45BF-AB9E-4BB96B98754A}" type="slidenum">
              <a:rPr lang="en-US" smtClean="0"/>
              <a:t>‹#›</a:t>
            </a:fld>
            <a:endParaRPr lang="en-US"/>
          </a:p>
        </p:txBody>
      </p:sp>
    </p:spTree>
    <p:extLst>
      <p:ext uri="{BB962C8B-B14F-4D97-AF65-F5344CB8AC3E}">
        <p14:creationId xmlns:p14="http://schemas.microsoft.com/office/powerpoint/2010/main" val="184814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B1F2BB-8132-E104-14B8-5D88DF611D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1ECADB-3363-9D30-A9F4-C975ADBB66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A73C3-249C-0DC8-07A5-71E5F7E11AE6}"/>
              </a:ext>
            </a:extLst>
          </p:cNvPr>
          <p:cNvSpPr>
            <a:spLocks noGrp="1"/>
          </p:cNvSpPr>
          <p:nvPr>
            <p:ph type="dt" sz="half" idx="10"/>
          </p:nvPr>
        </p:nvSpPr>
        <p:spPr/>
        <p:txBody>
          <a:bodyPr/>
          <a:lstStyle/>
          <a:p>
            <a:fld id="{CF0A35E0-133C-4EF0-A67F-81C329289E70}" type="datetimeFigureOut">
              <a:rPr lang="en-US" smtClean="0"/>
              <a:t>12/17/2023</a:t>
            </a:fld>
            <a:endParaRPr lang="en-US"/>
          </a:p>
        </p:txBody>
      </p:sp>
      <p:sp>
        <p:nvSpPr>
          <p:cNvPr id="5" name="Footer Placeholder 4">
            <a:extLst>
              <a:ext uri="{FF2B5EF4-FFF2-40B4-BE49-F238E27FC236}">
                <a16:creationId xmlns:a16="http://schemas.microsoft.com/office/drawing/2014/main" id="{E5812D2E-E4A8-F27F-B10A-67685F522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478CEB-5990-8E4F-1B91-1FF8416FEFDB}"/>
              </a:ext>
            </a:extLst>
          </p:cNvPr>
          <p:cNvSpPr>
            <a:spLocks noGrp="1"/>
          </p:cNvSpPr>
          <p:nvPr>
            <p:ph type="sldNum" sz="quarter" idx="12"/>
          </p:nvPr>
        </p:nvSpPr>
        <p:spPr/>
        <p:txBody>
          <a:bodyPr/>
          <a:lstStyle/>
          <a:p>
            <a:fld id="{E845EB4A-682B-45BF-AB9E-4BB96B98754A}" type="slidenum">
              <a:rPr lang="en-US" smtClean="0"/>
              <a:t>‹#›</a:t>
            </a:fld>
            <a:endParaRPr lang="en-US"/>
          </a:p>
        </p:txBody>
      </p:sp>
    </p:spTree>
    <p:extLst>
      <p:ext uri="{BB962C8B-B14F-4D97-AF65-F5344CB8AC3E}">
        <p14:creationId xmlns:p14="http://schemas.microsoft.com/office/powerpoint/2010/main" val="670397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0B006-2191-48B2-0831-D51A980E4D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B20411-6A80-EB14-9F9B-D5C14BD43A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A7B4E3-A42A-94A0-7551-FB6F6135BB1D}"/>
              </a:ext>
            </a:extLst>
          </p:cNvPr>
          <p:cNvSpPr>
            <a:spLocks noGrp="1"/>
          </p:cNvSpPr>
          <p:nvPr>
            <p:ph type="dt" sz="half" idx="10"/>
          </p:nvPr>
        </p:nvSpPr>
        <p:spPr/>
        <p:txBody>
          <a:bodyPr/>
          <a:lstStyle/>
          <a:p>
            <a:fld id="{CF0A35E0-133C-4EF0-A67F-81C329289E70}" type="datetimeFigureOut">
              <a:rPr lang="en-US" smtClean="0"/>
              <a:t>12/17/2023</a:t>
            </a:fld>
            <a:endParaRPr lang="en-US"/>
          </a:p>
        </p:txBody>
      </p:sp>
      <p:sp>
        <p:nvSpPr>
          <p:cNvPr id="5" name="Footer Placeholder 4">
            <a:extLst>
              <a:ext uri="{FF2B5EF4-FFF2-40B4-BE49-F238E27FC236}">
                <a16:creationId xmlns:a16="http://schemas.microsoft.com/office/drawing/2014/main" id="{BAC55763-8D83-E1AF-D38B-94EBE931B2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315289-6CDC-B471-7165-67091CF937E2}"/>
              </a:ext>
            </a:extLst>
          </p:cNvPr>
          <p:cNvSpPr>
            <a:spLocks noGrp="1"/>
          </p:cNvSpPr>
          <p:nvPr>
            <p:ph type="sldNum" sz="quarter" idx="12"/>
          </p:nvPr>
        </p:nvSpPr>
        <p:spPr/>
        <p:txBody>
          <a:bodyPr/>
          <a:lstStyle/>
          <a:p>
            <a:fld id="{E845EB4A-682B-45BF-AB9E-4BB96B98754A}" type="slidenum">
              <a:rPr lang="en-US" smtClean="0"/>
              <a:t>‹#›</a:t>
            </a:fld>
            <a:endParaRPr lang="en-US"/>
          </a:p>
        </p:txBody>
      </p:sp>
    </p:spTree>
    <p:extLst>
      <p:ext uri="{BB962C8B-B14F-4D97-AF65-F5344CB8AC3E}">
        <p14:creationId xmlns:p14="http://schemas.microsoft.com/office/powerpoint/2010/main" val="1706158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57254-A811-A356-28A0-9731D7A232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27F2D1-9FBA-5873-3848-0971082F03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ADDD5F-7931-29C0-F193-3353C0D49BA5}"/>
              </a:ext>
            </a:extLst>
          </p:cNvPr>
          <p:cNvSpPr>
            <a:spLocks noGrp="1"/>
          </p:cNvSpPr>
          <p:nvPr>
            <p:ph type="dt" sz="half" idx="10"/>
          </p:nvPr>
        </p:nvSpPr>
        <p:spPr/>
        <p:txBody>
          <a:bodyPr/>
          <a:lstStyle/>
          <a:p>
            <a:fld id="{CF0A35E0-133C-4EF0-A67F-81C329289E70}" type="datetimeFigureOut">
              <a:rPr lang="en-US" smtClean="0"/>
              <a:t>12/17/2023</a:t>
            </a:fld>
            <a:endParaRPr lang="en-US"/>
          </a:p>
        </p:txBody>
      </p:sp>
      <p:sp>
        <p:nvSpPr>
          <p:cNvPr id="5" name="Footer Placeholder 4">
            <a:extLst>
              <a:ext uri="{FF2B5EF4-FFF2-40B4-BE49-F238E27FC236}">
                <a16:creationId xmlns:a16="http://schemas.microsoft.com/office/drawing/2014/main" id="{24B4642E-6636-8B49-BB7A-DA3580A17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B852B1-0617-D336-C054-53BE26AAE480}"/>
              </a:ext>
            </a:extLst>
          </p:cNvPr>
          <p:cNvSpPr>
            <a:spLocks noGrp="1"/>
          </p:cNvSpPr>
          <p:nvPr>
            <p:ph type="sldNum" sz="quarter" idx="12"/>
          </p:nvPr>
        </p:nvSpPr>
        <p:spPr/>
        <p:txBody>
          <a:bodyPr/>
          <a:lstStyle/>
          <a:p>
            <a:fld id="{E845EB4A-682B-45BF-AB9E-4BB96B98754A}" type="slidenum">
              <a:rPr lang="en-US" smtClean="0"/>
              <a:t>‹#›</a:t>
            </a:fld>
            <a:endParaRPr lang="en-US"/>
          </a:p>
        </p:txBody>
      </p:sp>
    </p:spTree>
    <p:extLst>
      <p:ext uri="{BB962C8B-B14F-4D97-AF65-F5344CB8AC3E}">
        <p14:creationId xmlns:p14="http://schemas.microsoft.com/office/powerpoint/2010/main" val="3999041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9FFEB-DAD3-94F7-B3C8-E3F5109D7D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F6D5C6-06B5-B274-5E2B-9EBF99AA7F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6A9B7B-175E-034F-F255-8372C0725B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AB7B5E-C6DC-C7CD-2A4B-D6AD0172D6CE}"/>
              </a:ext>
            </a:extLst>
          </p:cNvPr>
          <p:cNvSpPr>
            <a:spLocks noGrp="1"/>
          </p:cNvSpPr>
          <p:nvPr>
            <p:ph type="dt" sz="half" idx="10"/>
          </p:nvPr>
        </p:nvSpPr>
        <p:spPr/>
        <p:txBody>
          <a:bodyPr/>
          <a:lstStyle/>
          <a:p>
            <a:fld id="{CF0A35E0-133C-4EF0-A67F-81C329289E70}" type="datetimeFigureOut">
              <a:rPr lang="en-US" smtClean="0"/>
              <a:t>12/17/2023</a:t>
            </a:fld>
            <a:endParaRPr lang="en-US"/>
          </a:p>
        </p:txBody>
      </p:sp>
      <p:sp>
        <p:nvSpPr>
          <p:cNvPr id="6" name="Footer Placeholder 5">
            <a:extLst>
              <a:ext uri="{FF2B5EF4-FFF2-40B4-BE49-F238E27FC236}">
                <a16:creationId xmlns:a16="http://schemas.microsoft.com/office/drawing/2014/main" id="{19FAFFBA-95B3-5A0B-93CC-B41432EA65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B01B20-4CC6-10DC-234C-2CAEBCCEF001}"/>
              </a:ext>
            </a:extLst>
          </p:cNvPr>
          <p:cNvSpPr>
            <a:spLocks noGrp="1"/>
          </p:cNvSpPr>
          <p:nvPr>
            <p:ph type="sldNum" sz="quarter" idx="12"/>
          </p:nvPr>
        </p:nvSpPr>
        <p:spPr/>
        <p:txBody>
          <a:bodyPr/>
          <a:lstStyle/>
          <a:p>
            <a:fld id="{E845EB4A-682B-45BF-AB9E-4BB96B98754A}" type="slidenum">
              <a:rPr lang="en-US" smtClean="0"/>
              <a:t>‹#›</a:t>
            </a:fld>
            <a:endParaRPr lang="en-US"/>
          </a:p>
        </p:txBody>
      </p:sp>
    </p:spTree>
    <p:extLst>
      <p:ext uri="{BB962C8B-B14F-4D97-AF65-F5344CB8AC3E}">
        <p14:creationId xmlns:p14="http://schemas.microsoft.com/office/powerpoint/2010/main" val="3814352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E653C-F092-CBAF-1259-03BD17A768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05F13D-7900-4373-3E04-395C4174E4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F540F5-58C2-F1BE-AF72-0EB895AE15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371239-9BBD-1B77-CC03-464D573018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6C3390-9DC8-A6F3-4CA9-DF7F56DDBE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85E9E8-392E-FDF9-A282-CF1875A26E44}"/>
              </a:ext>
            </a:extLst>
          </p:cNvPr>
          <p:cNvSpPr>
            <a:spLocks noGrp="1"/>
          </p:cNvSpPr>
          <p:nvPr>
            <p:ph type="dt" sz="half" idx="10"/>
          </p:nvPr>
        </p:nvSpPr>
        <p:spPr/>
        <p:txBody>
          <a:bodyPr/>
          <a:lstStyle/>
          <a:p>
            <a:fld id="{CF0A35E0-133C-4EF0-A67F-81C329289E70}" type="datetimeFigureOut">
              <a:rPr lang="en-US" smtClean="0"/>
              <a:t>12/17/2023</a:t>
            </a:fld>
            <a:endParaRPr lang="en-US"/>
          </a:p>
        </p:txBody>
      </p:sp>
      <p:sp>
        <p:nvSpPr>
          <p:cNvPr id="8" name="Footer Placeholder 7">
            <a:extLst>
              <a:ext uri="{FF2B5EF4-FFF2-40B4-BE49-F238E27FC236}">
                <a16:creationId xmlns:a16="http://schemas.microsoft.com/office/drawing/2014/main" id="{5892B464-A72D-97F7-CF68-43CEFD831C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D85511-82C5-EA1A-F5B5-D9B0D752519B}"/>
              </a:ext>
            </a:extLst>
          </p:cNvPr>
          <p:cNvSpPr>
            <a:spLocks noGrp="1"/>
          </p:cNvSpPr>
          <p:nvPr>
            <p:ph type="sldNum" sz="quarter" idx="12"/>
          </p:nvPr>
        </p:nvSpPr>
        <p:spPr/>
        <p:txBody>
          <a:bodyPr/>
          <a:lstStyle/>
          <a:p>
            <a:fld id="{E845EB4A-682B-45BF-AB9E-4BB96B98754A}" type="slidenum">
              <a:rPr lang="en-US" smtClean="0"/>
              <a:t>‹#›</a:t>
            </a:fld>
            <a:endParaRPr lang="en-US"/>
          </a:p>
        </p:txBody>
      </p:sp>
    </p:spTree>
    <p:extLst>
      <p:ext uri="{BB962C8B-B14F-4D97-AF65-F5344CB8AC3E}">
        <p14:creationId xmlns:p14="http://schemas.microsoft.com/office/powerpoint/2010/main" val="1286975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B9E9-E217-D611-6BEE-F66FC34594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3F802B-646B-6F26-B4D2-1C7E5DF7722E}"/>
              </a:ext>
            </a:extLst>
          </p:cNvPr>
          <p:cNvSpPr>
            <a:spLocks noGrp="1"/>
          </p:cNvSpPr>
          <p:nvPr>
            <p:ph type="dt" sz="half" idx="10"/>
          </p:nvPr>
        </p:nvSpPr>
        <p:spPr/>
        <p:txBody>
          <a:bodyPr/>
          <a:lstStyle/>
          <a:p>
            <a:fld id="{CF0A35E0-133C-4EF0-A67F-81C329289E70}" type="datetimeFigureOut">
              <a:rPr lang="en-US" smtClean="0"/>
              <a:t>12/17/2023</a:t>
            </a:fld>
            <a:endParaRPr lang="en-US"/>
          </a:p>
        </p:txBody>
      </p:sp>
      <p:sp>
        <p:nvSpPr>
          <p:cNvPr id="4" name="Footer Placeholder 3">
            <a:extLst>
              <a:ext uri="{FF2B5EF4-FFF2-40B4-BE49-F238E27FC236}">
                <a16:creationId xmlns:a16="http://schemas.microsoft.com/office/drawing/2014/main" id="{B0A32F7E-F0A5-499F-06FC-FF21F53B6E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1D0FEA-AD8E-91F5-CD30-3B287BC833E9}"/>
              </a:ext>
            </a:extLst>
          </p:cNvPr>
          <p:cNvSpPr>
            <a:spLocks noGrp="1"/>
          </p:cNvSpPr>
          <p:nvPr>
            <p:ph type="sldNum" sz="quarter" idx="12"/>
          </p:nvPr>
        </p:nvSpPr>
        <p:spPr/>
        <p:txBody>
          <a:bodyPr/>
          <a:lstStyle/>
          <a:p>
            <a:fld id="{E845EB4A-682B-45BF-AB9E-4BB96B98754A}" type="slidenum">
              <a:rPr lang="en-US" smtClean="0"/>
              <a:t>‹#›</a:t>
            </a:fld>
            <a:endParaRPr lang="en-US"/>
          </a:p>
        </p:txBody>
      </p:sp>
    </p:spTree>
    <p:extLst>
      <p:ext uri="{BB962C8B-B14F-4D97-AF65-F5344CB8AC3E}">
        <p14:creationId xmlns:p14="http://schemas.microsoft.com/office/powerpoint/2010/main" val="3076576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4CC28F-420C-0A5D-832D-548AB6C202D0}"/>
              </a:ext>
            </a:extLst>
          </p:cNvPr>
          <p:cNvSpPr>
            <a:spLocks noGrp="1"/>
          </p:cNvSpPr>
          <p:nvPr>
            <p:ph type="dt" sz="half" idx="10"/>
          </p:nvPr>
        </p:nvSpPr>
        <p:spPr/>
        <p:txBody>
          <a:bodyPr/>
          <a:lstStyle/>
          <a:p>
            <a:fld id="{CF0A35E0-133C-4EF0-A67F-81C329289E70}" type="datetimeFigureOut">
              <a:rPr lang="en-US" smtClean="0"/>
              <a:t>12/17/2023</a:t>
            </a:fld>
            <a:endParaRPr lang="en-US"/>
          </a:p>
        </p:txBody>
      </p:sp>
      <p:sp>
        <p:nvSpPr>
          <p:cNvPr id="3" name="Footer Placeholder 2">
            <a:extLst>
              <a:ext uri="{FF2B5EF4-FFF2-40B4-BE49-F238E27FC236}">
                <a16:creationId xmlns:a16="http://schemas.microsoft.com/office/drawing/2014/main" id="{0E5A7098-43E8-898D-6612-380ACB4149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01949D-1765-E87A-D2B2-F9F0649701EE}"/>
              </a:ext>
            </a:extLst>
          </p:cNvPr>
          <p:cNvSpPr>
            <a:spLocks noGrp="1"/>
          </p:cNvSpPr>
          <p:nvPr>
            <p:ph type="sldNum" sz="quarter" idx="12"/>
          </p:nvPr>
        </p:nvSpPr>
        <p:spPr/>
        <p:txBody>
          <a:bodyPr/>
          <a:lstStyle/>
          <a:p>
            <a:fld id="{E845EB4A-682B-45BF-AB9E-4BB96B98754A}" type="slidenum">
              <a:rPr lang="en-US" smtClean="0"/>
              <a:t>‹#›</a:t>
            </a:fld>
            <a:endParaRPr lang="en-US"/>
          </a:p>
        </p:txBody>
      </p:sp>
    </p:spTree>
    <p:extLst>
      <p:ext uri="{BB962C8B-B14F-4D97-AF65-F5344CB8AC3E}">
        <p14:creationId xmlns:p14="http://schemas.microsoft.com/office/powerpoint/2010/main" val="1681857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48329-D10E-B63A-851A-828B96281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691198-150C-097F-3ADD-DDD646B2AD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9766C1-FB1E-4CE9-9059-EEDC5C2289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9A10BA-711F-221F-27C5-733ABC1CB437}"/>
              </a:ext>
            </a:extLst>
          </p:cNvPr>
          <p:cNvSpPr>
            <a:spLocks noGrp="1"/>
          </p:cNvSpPr>
          <p:nvPr>
            <p:ph type="dt" sz="half" idx="10"/>
          </p:nvPr>
        </p:nvSpPr>
        <p:spPr/>
        <p:txBody>
          <a:bodyPr/>
          <a:lstStyle/>
          <a:p>
            <a:fld id="{CF0A35E0-133C-4EF0-A67F-81C329289E70}" type="datetimeFigureOut">
              <a:rPr lang="en-US" smtClean="0"/>
              <a:t>12/17/2023</a:t>
            </a:fld>
            <a:endParaRPr lang="en-US"/>
          </a:p>
        </p:txBody>
      </p:sp>
      <p:sp>
        <p:nvSpPr>
          <p:cNvPr id="6" name="Footer Placeholder 5">
            <a:extLst>
              <a:ext uri="{FF2B5EF4-FFF2-40B4-BE49-F238E27FC236}">
                <a16:creationId xmlns:a16="http://schemas.microsoft.com/office/drawing/2014/main" id="{7BC2EA71-B24A-A7CF-4FEA-AEB308A46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E60681-CB63-DD97-CF8E-AE4B424AF173}"/>
              </a:ext>
            </a:extLst>
          </p:cNvPr>
          <p:cNvSpPr>
            <a:spLocks noGrp="1"/>
          </p:cNvSpPr>
          <p:nvPr>
            <p:ph type="sldNum" sz="quarter" idx="12"/>
          </p:nvPr>
        </p:nvSpPr>
        <p:spPr/>
        <p:txBody>
          <a:bodyPr/>
          <a:lstStyle/>
          <a:p>
            <a:fld id="{E845EB4A-682B-45BF-AB9E-4BB96B98754A}" type="slidenum">
              <a:rPr lang="en-US" smtClean="0"/>
              <a:t>‹#›</a:t>
            </a:fld>
            <a:endParaRPr lang="en-US"/>
          </a:p>
        </p:txBody>
      </p:sp>
    </p:spTree>
    <p:extLst>
      <p:ext uri="{BB962C8B-B14F-4D97-AF65-F5344CB8AC3E}">
        <p14:creationId xmlns:p14="http://schemas.microsoft.com/office/powerpoint/2010/main" val="3190910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E1CD-1602-75E7-E01D-8CFA7D7DA3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93623A-CC5A-3F45-D349-743244FF05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67D93B-9631-8B8B-FA9D-81831B541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58552B-8003-86FB-DA57-99C4BE14A767}"/>
              </a:ext>
            </a:extLst>
          </p:cNvPr>
          <p:cNvSpPr>
            <a:spLocks noGrp="1"/>
          </p:cNvSpPr>
          <p:nvPr>
            <p:ph type="dt" sz="half" idx="10"/>
          </p:nvPr>
        </p:nvSpPr>
        <p:spPr/>
        <p:txBody>
          <a:bodyPr/>
          <a:lstStyle/>
          <a:p>
            <a:fld id="{CF0A35E0-133C-4EF0-A67F-81C329289E70}" type="datetimeFigureOut">
              <a:rPr lang="en-US" smtClean="0"/>
              <a:t>12/17/2023</a:t>
            </a:fld>
            <a:endParaRPr lang="en-US"/>
          </a:p>
        </p:txBody>
      </p:sp>
      <p:sp>
        <p:nvSpPr>
          <p:cNvPr id="6" name="Footer Placeholder 5">
            <a:extLst>
              <a:ext uri="{FF2B5EF4-FFF2-40B4-BE49-F238E27FC236}">
                <a16:creationId xmlns:a16="http://schemas.microsoft.com/office/drawing/2014/main" id="{916DF5C6-583C-2E28-B1A4-2DEA2AB6D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1CE705-12B3-4903-81F3-0B09511A5466}"/>
              </a:ext>
            </a:extLst>
          </p:cNvPr>
          <p:cNvSpPr>
            <a:spLocks noGrp="1"/>
          </p:cNvSpPr>
          <p:nvPr>
            <p:ph type="sldNum" sz="quarter" idx="12"/>
          </p:nvPr>
        </p:nvSpPr>
        <p:spPr/>
        <p:txBody>
          <a:bodyPr/>
          <a:lstStyle/>
          <a:p>
            <a:fld id="{E845EB4A-682B-45BF-AB9E-4BB96B98754A}" type="slidenum">
              <a:rPr lang="en-US" smtClean="0"/>
              <a:t>‹#›</a:t>
            </a:fld>
            <a:endParaRPr lang="en-US"/>
          </a:p>
        </p:txBody>
      </p:sp>
    </p:spTree>
    <p:extLst>
      <p:ext uri="{BB962C8B-B14F-4D97-AF65-F5344CB8AC3E}">
        <p14:creationId xmlns:p14="http://schemas.microsoft.com/office/powerpoint/2010/main" val="3052223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gs>
            <a:gs pos="74000">
              <a:srgbClr val="000066"/>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455F93-0D22-DDD4-5529-B38CAF77EF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7C1703-D71A-C470-1D1D-624540DC13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D8163A-10C7-21D7-ED2C-135CEFAB39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0A35E0-133C-4EF0-A67F-81C329289E70}" type="datetimeFigureOut">
              <a:rPr lang="en-US" smtClean="0"/>
              <a:t>12/17/2023</a:t>
            </a:fld>
            <a:endParaRPr lang="en-US"/>
          </a:p>
        </p:txBody>
      </p:sp>
      <p:sp>
        <p:nvSpPr>
          <p:cNvPr id="5" name="Footer Placeholder 4">
            <a:extLst>
              <a:ext uri="{FF2B5EF4-FFF2-40B4-BE49-F238E27FC236}">
                <a16:creationId xmlns:a16="http://schemas.microsoft.com/office/drawing/2014/main" id="{37071E0C-762E-5166-ED60-E7187C5585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DBCBF-D6F6-FB30-9BD2-5502639BFD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45EB4A-682B-45BF-AB9E-4BB96B98754A}" type="slidenum">
              <a:rPr lang="en-US" smtClean="0"/>
              <a:t>‹#›</a:t>
            </a:fld>
            <a:endParaRPr lang="en-US"/>
          </a:p>
        </p:txBody>
      </p:sp>
    </p:spTree>
    <p:extLst>
      <p:ext uri="{BB962C8B-B14F-4D97-AF65-F5344CB8AC3E}">
        <p14:creationId xmlns:p14="http://schemas.microsoft.com/office/powerpoint/2010/main" val="1646832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A2CFA-4FD3-0574-9985-6095321E6679}"/>
              </a:ext>
            </a:extLst>
          </p:cNvPr>
          <p:cNvSpPr>
            <a:spLocks noGrp="1"/>
          </p:cNvSpPr>
          <p:nvPr>
            <p:ph type="title"/>
          </p:nvPr>
        </p:nvSpPr>
        <p:spPr>
          <a:xfrm>
            <a:off x="838200" y="2485291"/>
            <a:ext cx="10515600" cy="1699847"/>
          </a:xfrm>
          <a:solidFill>
            <a:schemeClr val="tx1">
              <a:alpha val="30000"/>
            </a:schemeClr>
          </a:solidFill>
          <a:ln>
            <a:solidFill>
              <a:schemeClr val="tx1"/>
            </a:solidFill>
          </a:ln>
          <a:effectLst>
            <a:outerShdw blurRad="152400" dist="50800" dir="4800000" sx="96000" sy="96000" algn="ctr" rotWithShape="0">
              <a:srgbClr val="000000">
                <a:alpha val="57000"/>
              </a:srgbClr>
            </a:outerShdw>
          </a:effectLst>
          <a:scene3d>
            <a:camera prst="orthographicFront"/>
            <a:lightRig rig="threePt" dir="t"/>
          </a:scene3d>
          <a:sp3d extrusionH="76200">
            <a:bevelT prst="angle"/>
            <a:bevelB w="101600" prst="riblet"/>
            <a:extrusionClr>
              <a:srgbClr val="FF0000"/>
            </a:extrusionClr>
          </a:sp3d>
        </p:spPr>
        <p:txBody>
          <a:bodyPr/>
          <a:lstStyle/>
          <a:p>
            <a:pPr algn="ctr"/>
            <a:r>
              <a:rPr lang="en-US" b="1" dirty="0">
                <a:solidFill>
                  <a:srgbClr val="00B0F0"/>
                </a:solidFill>
              </a:rPr>
              <a:t>Intelligent Cubic Player: Tic-Tac-Toe 3D</a:t>
            </a:r>
          </a:p>
        </p:txBody>
      </p:sp>
    </p:spTree>
    <p:extLst>
      <p:ext uri="{BB962C8B-B14F-4D97-AF65-F5344CB8AC3E}">
        <p14:creationId xmlns:p14="http://schemas.microsoft.com/office/powerpoint/2010/main" val="1281582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220BE-9756-8AE7-61C2-77B84EA7F15D}"/>
              </a:ext>
            </a:extLst>
          </p:cNvPr>
          <p:cNvSpPr>
            <a:spLocks noGrp="1"/>
          </p:cNvSpPr>
          <p:nvPr>
            <p:ph type="title"/>
          </p:nvPr>
        </p:nvSpPr>
        <p:spPr/>
        <p:txBody>
          <a:bodyPr/>
          <a:lstStyle/>
          <a:p>
            <a:r>
              <a:rPr lang="en-US" b="1" dirty="0">
                <a:solidFill>
                  <a:schemeClr val="accent1"/>
                </a:solidFill>
              </a:rPr>
              <a:t>Intelligent Cubic Player for Tic-Tac-Toe 3D</a:t>
            </a:r>
          </a:p>
        </p:txBody>
      </p:sp>
      <p:sp>
        <p:nvSpPr>
          <p:cNvPr id="3" name="Content Placeholder 2">
            <a:extLst>
              <a:ext uri="{FF2B5EF4-FFF2-40B4-BE49-F238E27FC236}">
                <a16:creationId xmlns:a16="http://schemas.microsoft.com/office/drawing/2014/main" id="{B953E32D-116E-1FFD-CE79-23A6C8FCA820}"/>
              </a:ext>
            </a:extLst>
          </p:cNvPr>
          <p:cNvSpPr>
            <a:spLocks noGrp="1"/>
          </p:cNvSpPr>
          <p:nvPr>
            <p:ph sz="half" idx="1"/>
          </p:nvPr>
        </p:nvSpPr>
        <p:spPr/>
        <p:txBody>
          <a:bodyPr>
            <a:normAutofit fontScale="92500" lnSpcReduction="10000"/>
          </a:bodyPr>
          <a:lstStyle/>
          <a:p>
            <a:pPr marL="0" indent="0">
              <a:buNone/>
            </a:pPr>
            <a:r>
              <a:rPr lang="en-US" b="1" dirty="0">
                <a:solidFill>
                  <a:schemeClr val="accent1"/>
                </a:solidFill>
                <a:effectLst/>
              </a:rPr>
              <a:t>Main Functionality</a:t>
            </a:r>
            <a:endParaRPr lang="en-US" b="1" dirty="0">
              <a:solidFill>
                <a:schemeClr val="accent1"/>
              </a:solidFill>
            </a:endParaRPr>
          </a:p>
          <a:p>
            <a:r>
              <a:rPr lang="en-US" dirty="0">
                <a:solidFill>
                  <a:schemeClr val="bg1"/>
                </a:solidFill>
                <a:effectLst/>
              </a:rPr>
              <a:t>The Intelligent Cubic Player for Tic-Tac-Toe 3D is a game engine designed to play the classic game of Tic-Tac-Toe in a 3D environment. The game board is represented as a cubic grid, and the player can move their piece in any direction, including diagonally. The game ends when one player wins or when the board is completely filled with pieces.</a:t>
            </a:r>
            <a:endParaRPr lang="en-US" dirty="0">
              <a:solidFill>
                <a:schemeClr val="bg1"/>
              </a:solidFill>
            </a:endParaRPr>
          </a:p>
          <a:p>
            <a:endParaRPr lang="en-US" dirty="0"/>
          </a:p>
        </p:txBody>
      </p:sp>
      <p:sp>
        <p:nvSpPr>
          <p:cNvPr id="4" name="Content Placeholder 3">
            <a:extLst>
              <a:ext uri="{FF2B5EF4-FFF2-40B4-BE49-F238E27FC236}">
                <a16:creationId xmlns:a16="http://schemas.microsoft.com/office/drawing/2014/main" id="{C2B0A378-55BE-9DD5-7585-50FE265579C5}"/>
              </a:ext>
            </a:extLst>
          </p:cNvPr>
          <p:cNvSpPr>
            <a:spLocks noGrp="1"/>
          </p:cNvSpPr>
          <p:nvPr>
            <p:ph sz="half" idx="2"/>
          </p:nvPr>
        </p:nvSpPr>
        <p:spPr/>
        <p:txBody>
          <a:bodyPr>
            <a:normAutofit fontScale="92500" lnSpcReduction="10000"/>
          </a:bodyPr>
          <a:lstStyle/>
          <a:p>
            <a:pPr marL="0" indent="0">
              <a:buNone/>
            </a:pPr>
            <a:r>
              <a:rPr lang="en-US" b="1" dirty="0">
                <a:solidFill>
                  <a:schemeClr val="accent1"/>
                </a:solidFill>
                <a:effectLst/>
              </a:rPr>
              <a:t>Advanced AI Techniques</a:t>
            </a:r>
            <a:endParaRPr lang="en-US" b="1" dirty="0">
              <a:solidFill>
                <a:schemeClr val="accent1"/>
              </a:solidFill>
            </a:endParaRPr>
          </a:p>
          <a:p>
            <a:r>
              <a:rPr lang="en-US" dirty="0">
                <a:solidFill>
                  <a:schemeClr val="bg1"/>
                </a:solidFill>
                <a:effectLst/>
              </a:rPr>
              <a:t>The Intelligent Cubic Player uses advanced AI techniques, such as machine learning algorithms and neural networks, to improve its gameplay. These techniques allow the player to make strategic moves and anticipate their opponent's moves, giving them a competitive edge in the game.</a:t>
            </a:r>
            <a:endParaRPr lang="en-US" dirty="0">
              <a:solidFill>
                <a:schemeClr val="bg1"/>
              </a:solidFill>
            </a:endParaRPr>
          </a:p>
          <a:p>
            <a:endParaRPr lang="en-US" dirty="0"/>
          </a:p>
        </p:txBody>
      </p:sp>
    </p:spTree>
    <p:extLst>
      <p:ext uri="{BB962C8B-B14F-4D97-AF65-F5344CB8AC3E}">
        <p14:creationId xmlns:p14="http://schemas.microsoft.com/office/powerpoint/2010/main" val="21812708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8BBC7-1D0F-B410-BA4F-18E4CB7D1717}"/>
              </a:ext>
            </a:extLst>
          </p:cNvPr>
          <p:cNvSpPr>
            <a:spLocks noGrp="1"/>
          </p:cNvSpPr>
          <p:nvPr>
            <p:ph type="title"/>
          </p:nvPr>
        </p:nvSpPr>
        <p:spPr>
          <a:xfrm>
            <a:off x="831850" y="520862"/>
            <a:ext cx="10515600" cy="995422"/>
          </a:xfrm>
        </p:spPr>
        <p:txBody>
          <a:bodyPr/>
          <a:lstStyle/>
          <a:p>
            <a:pPr algn="ctr"/>
            <a:r>
              <a:rPr lang="en-US" b="1" dirty="0">
                <a:solidFill>
                  <a:schemeClr val="accent1"/>
                </a:solidFill>
              </a:rPr>
              <a:t>DIAGRAMS</a:t>
            </a:r>
          </a:p>
        </p:txBody>
      </p:sp>
      <p:sp>
        <p:nvSpPr>
          <p:cNvPr id="4" name="Text Placeholder 3">
            <a:extLst>
              <a:ext uri="{FF2B5EF4-FFF2-40B4-BE49-F238E27FC236}">
                <a16:creationId xmlns:a16="http://schemas.microsoft.com/office/drawing/2014/main" id="{B74A3C47-BC28-2B7F-BD1E-52BC10BCFE5C}"/>
              </a:ext>
            </a:extLst>
          </p:cNvPr>
          <p:cNvSpPr>
            <a:spLocks noGrp="1"/>
          </p:cNvSpPr>
          <p:nvPr>
            <p:ph type="body" idx="1"/>
          </p:nvPr>
        </p:nvSpPr>
        <p:spPr>
          <a:xfrm>
            <a:off x="831850" y="1898248"/>
            <a:ext cx="10515600" cy="4085863"/>
          </a:xfrm>
        </p:spPr>
        <p:txBody>
          <a:bodyPr/>
          <a:lstStyle/>
          <a:p>
            <a:pPr marL="457200" indent="-457200">
              <a:buFont typeface="Arial" panose="020B0604020202020204" pitchFamily="34" charset="0"/>
              <a:buAutoNum type="arabicParenR"/>
            </a:pPr>
            <a:r>
              <a:rPr lang="en-US" dirty="0">
                <a:solidFill>
                  <a:schemeClr val="bg1"/>
                </a:solidFill>
              </a:rPr>
              <a:t>OVERVIEW ABOUT BEST WAY TO WIN THE GAME.</a:t>
            </a:r>
          </a:p>
          <a:p>
            <a:pPr marL="457200" indent="-457200">
              <a:buFont typeface="Arial" panose="020B0604020202020204" pitchFamily="34" charset="0"/>
              <a:buAutoNum type="arabicParenR"/>
            </a:pPr>
            <a:r>
              <a:rPr lang="en-US" dirty="0">
                <a:solidFill>
                  <a:schemeClr val="bg1"/>
                </a:solidFill>
              </a:rPr>
              <a:t>BLOCK DIAGRAM</a:t>
            </a:r>
          </a:p>
          <a:p>
            <a:pPr marL="457200" indent="-457200">
              <a:buFont typeface="Arial" panose="020B0604020202020204" pitchFamily="34" charset="0"/>
              <a:buAutoNum type="arabicParenR"/>
            </a:pPr>
            <a:r>
              <a:rPr lang="en-US" dirty="0">
                <a:solidFill>
                  <a:schemeClr val="bg1"/>
                </a:solidFill>
              </a:rPr>
              <a:t>USE CASE ( UML )</a:t>
            </a:r>
          </a:p>
          <a:p>
            <a:pPr marL="457200" indent="-457200">
              <a:buAutoNum type="arabicParenR"/>
            </a:pPr>
            <a:r>
              <a:rPr lang="en-US" dirty="0">
                <a:solidFill>
                  <a:schemeClr val="bg1"/>
                </a:solidFill>
              </a:rPr>
              <a:t>FLOW CHARTS </a:t>
            </a:r>
          </a:p>
        </p:txBody>
      </p:sp>
    </p:spTree>
    <p:extLst>
      <p:ext uri="{BB962C8B-B14F-4D97-AF65-F5344CB8AC3E}">
        <p14:creationId xmlns:p14="http://schemas.microsoft.com/office/powerpoint/2010/main" val="26516333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B32E-7413-5917-C7DC-78DA7B0BCA9D}"/>
              </a:ext>
            </a:extLst>
          </p:cNvPr>
          <p:cNvSpPr>
            <a:spLocks noGrp="1"/>
          </p:cNvSpPr>
          <p:nvPr>
            <p:ph type="title"/>
          </p:nvPr>
        </p:nvSpPr>
        <p:spPr>
          <a:xfrm>
            <a:off x="838200" y="365126"/>
            <a:ext cx="10515600" cy="908090"/>
          </a:xfrm>
        </p:spPr>
        <p:txBody>
          <a:bodyPr>
            <a:normAutofit fontScale="90000"/>
          </a:bodyPr>
          <a:lstStyle/>
          <a:p>
            <a:r>
              <a:rPr lang="en-US" dirty="0">
                <a:solidFill>
                  <a:schemeClr val="accent1"/>
                </a:solidFill>
              </a:rPr>
              <a:t>OVERVIEW ABOUT BEST WAY TO WIN THE GAME.</a:t>
            </a:r>
          </a:p>
        </p:txBody>
      </p:sp>
      <p:pic>
        <p:nvPicPr>
          <p:cNvPr id="5" name="Content Placeholder 4">
            <a:extLst>
              <a:ext uri="{FF2B5EF4-FFF2-40B4-BE49-F238E27FC236}">
                <a16:creationId xmlns:a16="http://schemas.microsoft.com/office/drawing/2014/main" id="{1DCC28FD-AB7C-5D0A-B354-636375240B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7556" y="1825625"/>
            <a:ext cx="7996887" cy="4351338"/>
          </a:xfrm>
          <a:solidFill>
            <a:schemeClr val="bg1"/>
          </a:solidFill>
        </p:spPr>
      </p:pic>
    </p:spTree>
    <p:extLst>
      <p:ext uri="{BB962C8B-B14F-4D97-AF65-F5344CB8AC3E}">
        <p14:creationId xmlns:p14="http://schemas.microsoft.com/office/powerpoint/2010/main" val="1679183914"/>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2F69B-410D-2D1E-7ADA-4D9913CB92D5}"/>
              </a:ext>
            </a:extLst>
          </p:cNvPr>
          <p:cNvSpPr txBox="1">
            <a:spLocks/>
          </p:cNvSpPr>
          <p:nvPr/>
        </p:nvSpPr>
        <p:spPr>
          <a:xfrm>
            <a:off x="838200" y="365126"/>
            <a:ext cx="10515600" cy="90809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BLOCK DIAGRAM</a:t>
            </a:r>
          </a:p>
        </p:txBody>
      </p:sp>
      <p:pic>
        <p:nvPicPr>
          <p:cNvPr id="5" name="Picture 4">
            <a:extLst>
              <a:ext uri="{FF2B5EF4-FFF2-40B4-BE49-F238E27FC236}">
                <a16:creationId xmlns:a16="http://schemas.microsoft.com/office/drawing/2014/main" id="{03AFA776-85D9-0FFF-E42A-3DB6A6DDCA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8303" y="1273216"/>
            <a:ext cx="5235394" cy="5173565"/>
          </a:xfrm>
          <a:prstGeom prst="rect">
            <a:avLst/>
          </a:prstGeom>
        </p:spPr>
      </p:pic>
    </p:spTree>
    <p:extLst>
      <p:ext uri="{BB962C8B-B14F-4D97-AF65-F5344CB8AC3E}">
        <p14:creationId xmlns:p14="http://schemas.microsoft.com/office/powerpoint/2010/main" val="80642188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2F69B-410D-2D1E-7ADA-4D9913CB92D5}"/>
              </a:ext>
            </a:extLst>
          </p:cNvPr>
          <p:cNvSpPr txBox="1">
            <a:spLocks/>
          </p:cNvSpPr>
          <p:nvPr/>
        </p:nvSpPr>
        <p:spPr>
          <a:xfrm>
            <a:off x="838200" y="365126"/>
            <a:ext cx="10515600" cy="90809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USE CASE ( UML )</a:t>
            </a:r>
          </a:p>
        </p:txBody>
      </p:sp>
      <p:pic>
        <p:nvPicPr>
          <p:cNvPr id="4" name="Picture 3">
            <a:extLst>
              <a:ext uri="{FF2B5EF4-FFF2-40B4-BE49-F238E27FC236}">
                <a16:creationId xmlns:a16="http://schemas.microsoft.com/office/drawing/2014/main" id="{23D91301-DC1B-4CCB-166E-A1BC5B218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6042" y="1273215"/>
            <a:ext cx="4099915" cy="4186551"/>
          </a:xfrm>
          <a:prstGeom prst="rect">
            <a:avLst/>
          </a:prstGeom>
        </p:spPr>
      </p:pic>
    </p:spTree>
    <p:extLst>
      <p:ext uri="{BB962C8B-B14F-4D97-AF65-F5344CB8AC3E}">
        <p14:creationId xmlns:p14="http://schemas.microsoft.com/office/powerpoint/2010/main" val="1527158862"/>
      </p:ext>
    </p:extLst>
  </p:cSld>
  <p:clrMapOvr>
    <a:masterClrMapping/>
  </p:clrMapOvr>
  <p:transition spd="slow">
    <p:wheel spokes="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2F69B-410D-2D1E-7ADA-4D9913CB92D5}"/>
              </a:ext>
            </a:extLst>
          </p:cNvPr>
          <p:cNvSpPr txBox="1">
            <a:spLocks/>
          </p:cNvSpPr>
          <p:nvPr/>
        </p:nvSpPr>
        <p:spPr>
          <a:xfrm>
            <a:off x="838200" y="365126"/>
            <a:ext cx="10515600" cy="90809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FLOW CHARTS ( for USER)</a:t>
            </a:r>
          </a:p>
        </p:txBody>
      </p:sp>
      <p:pic>
        <p:nvPicPr>
          <p:cNvPr id="5" name="Picture 4">
            <a:extLst>
              <a:ext uri="{FF2B5EF4-FFF2-40B4-BE49-F238E27FC236}">
                <a16:creationId xmlns:a16="http://schemas.microsoft.com/office/drawing/2014/main" id="{C8364E77-5327-0D97-88BD-1E21A8CBC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149" y="1273216"/>
            <a:ext cx="5791702" cy="5464013"/>
          </a:xfrm>
          <a:prstGeom prst="rect">
            <a:avLst/>
          </a:prstGeom>
        </p:spPr>
      </p:pic>
    </p:spTree>
    <p:extLst>
      <p:ext uri="{BB962C8B-B14F-4D97-AF65-F5344CB8AC3E}">
        <p14:creationId xmlns:p14="http://schemas.microsoft.com/office/powerpoint/2010/main" val="182587433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2F69B-410D-2D1E-7ADA-4D9913CB92D5}"/>
              </a:ext>
            </a:extLst>
          </p:cNvPr>
          <p:cNvSpPr txBox="1">
            <a:spLocks/>
          </p:cNvSpPr>
          <p:nvPr/>
        </p:nvSpPr>
        <p:spPr>
          <a:xfrm>
            <a:off x="838200" y="365126"/>
            <a:ext cx="10515600" cy="90809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FLOW CHARTS ( for SYS)</a:t>
            </a:r>
          </a:p>
        </p:txBody>
      </p:sp>
      <p:pic>
        <p:nvPicPr>
          <p:cNvPr id="4" name="Picture 3">
            <a:extLst>
              <a:ext uri="{FF2B5EF4-FFF2-40B4-BE49-F238E27FC236}">
                <a16:creationId xmlns:a16="http://schemas.microsoft.com/office/drawing/2014/main" id="{E6753EF1-74BF-787C-E2ED-CA7E7359A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3514" y="1462869"/>
            <a:ext cx="5113538" cy="5030005"/>
          </a:xfrm>
          <a:prstGeom prst="rect">
            <a:avLst/>
          </a:prstGeom>
          <a:solidFill>
            <a:schemeClr val="accent2"/>
          </a:solidFill>
        </p:spPr>
      </p:pic>
      <p:sp>
        <p:nvSpPr>
          <p:cNvPr id="6" name="Rectangle 5">
            <a:extLst>
              <a:ext uri="{FF2B5EF4-FFF2-40B4-BE49-F238E27FC236}">
                <a16:creationId xmlns:a16="http://schemas.microsoft.com/office/drawing/2014/main" id="{B408BA53-ABFF-A18A-0B47-2EF924607938}"/>
              </a:ext>
            </a:extLst>
          </p:cNvPr>
          <p:cNvSpPr/>
          <p:nvPr/>
        </p:nvSpPr>
        <p:spPr>
          <a:xfrm>
            <a:off x="4838328" y="1462869"/>
            <a:ext cx="2136511" cy="35069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8219EF5-C0E0-233C-F1F1-AF67A50E9CCF}"/>
              </a:ext>
            </a:extLst>
          </p:cNvPr>
          <p:cNvSpPr/>
          <p:nvPr/>
        </p:nvSpPr>
        <p:spPr>
          <a:xfrm>
            <a:off x="4881508" y="5626100"/>
            <a:ext cx="2093332" cy="1600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b="1" dirty="0">
                <a:solidFill>
                  <a:schemeClr val="tx1"/>
                </a:solidFill>
              </a:rPr>
              <a:t>Print the results </a:t>
            </a:r>
          </a:p>
        </p:txBody>
      </p:sp>
      <p:sp>
        <p:nvSpPr>
          <p:cNvPr id="8" name="Rectangle 7">
            <a:extLst>
              <a:ext uri="{FF2B5EF4-FFF2-40B4-BE49-F238E27FC236}">
                <a16:creationId xmlns:a16="http://schemas.microsoft.com/office/drawing/2014/main" id="{1204E446-249F-8301-6D36-90DE0377D522}"/>
              </a:ext>
            </a:extLst>
          </p:cNvPr>
          <p:cNvSpPr/>
          <p:nvPr/>
        </p:nvSpPr>
        <p:spPr>
          <a:xfrm>
            <a:off x="4838328" y="6142185"/>
            <a:ext cx="2301612" cy="35069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3CA1B9E-FEF8-0FB6-B11D-4D94F7CF2ADA}"/>
              </a:ext>
            </a:extLst>
          </p:cNvPr>
          <p:cNvSpPr/>
          <p:nvPr/>
        </p:nvSpPr>
        <p:spPr>
          <a:xfrm>
            <a:off x="4881507" y="5975773"/>
            <a:ext cx="2065393" cy="1600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b="1" dirty="0">
                <a:solidFill>
                  <a:schemeClr val="tx1"/>
                </a:solidFill>
              </a:rPr>
              <a:t>exit</a:t>
            </a:r>
          </a:p>
        </p:txBody>
      </p:sp>
    </p:spTree>
    <p:extLst>
      <p:ext uri="{BB962C8B-B14F-4D97-AF65-F5344CB8AC3E}">
        <p14:creationId xmlns:p14="http://schemas.microsoft.com/office/powerpoint/2010/main" val="1825299582"/>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2F69B-410D-2D1E-7ADA-4D9913CB92D5}"/>
              </a:ext>
            </a:extLst>
          </p:cNvPr>
          <p:cNvSpPr txBox="1">
            <a:spLocks/>
          </p:cNvSpPr>
          <p:nvPr/>
        </p:nvSpPr>
        <p:spPr>
          <a:xfrm>
            <a:off x="838200" y="365126"/>
            <a:ext cx="10515600" cy="90809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FLOW CHARTS ( </a:t>
            </a:r>
            <a:r>
              <a:rPr lang="en-US" dirty="0" err="1">
                <a:solidFill>
                  <a:schemeClr val="bg1"/>
                </a:solidFill>
              </a:rPr>
              <a:t>MiniMax</a:t>
            </a:r>
            <a:r>
              <a:rPr lang="en-US" dirty="0">
                <a:solidFill>
                  <a:schemeClr val="bg1"/>
                </a:solidFill>
              </a:rPr>
              <a:t> algorithm)</a:t>
            </a:r>
          </a:p>
        </p:txBody>
      </p:sp>
      <p:pic>
        <p:nvPicPr>
          <p:cNvPr id="5" name="Picture 4">
            <a:extLst>
              <a:ext uri="{FF2B5EF4-FFF2-40B4-BE49-F238E27FC236}">
                <a16:creationId xmlns:a16="http://schemas.microsoft.com/office/drawing/2014/main" id="{26E4C9AF-180C-496C-2E37-0CF61D476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9732" y="1198484"/>
            <a:ext cx="5412535" cy="5659515"/>
          </a:xfrm>
          <a:prstGeom prst="rect">
            <a:avLst/>
          </a:prstGeom>
        </p:spPr>
      </p:pic>
      <p:sp>
        <p:nvSpPr>
          <p:cNvPr id="10" name="Rectangle 9">
            <a:extLst>
              <a:ext uri="{FF2B5EF4-FFF2-40B4-BE49-F238E27FC236}">
                <a16:creationId xmlns:a16="http://schemas.microsoft.com/office/drawing/2014/main" id="{61FD79C1-D74B-2B0F-857E-B961DA1A7FB2}"/>
              </a:ext>
            </a:extLst>
          </p:cNvPr>
          <p:cNvSpPr/>
          <p:nvPr/>
        </p:nvSpPr>
        <p:spPr>
          <a:xfrm>
            <a:off x="4245768" y="4536440"/>
            <a:ext cx="2136511" cy="8636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013379"/>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1D3B-7E22-C91E-A7A0-8E5B35013F14}"/>
              </a:ext>
            </a:extLst>
          </p:cNvPr>
          <p:cNvSpPr>
            <a:spLocks noGrp="1"/>
          </p:cNvSpPr>
          <p:nvPr>
            <p:ph type="title"/>
          </p:nvPr>
        </p:nvSpPr>
        <p:spPr>
          <a:solidFill>
            <a:schemeClr val="tx1"/>
          </a:solidFill>
        </p:spPr>
        <p:txBody>
          <a:bodyPr/>
          <a:lstStyle/>
          <a:p>
            <a:r>
              <a:rPr lang="en-US" b="1" dirty="0">
                <a:solidFill>
                  <a:srgbClr val="00B0F0"/>
                </a:solidFill>
              </a:rPr>
              <a:t>Minimax Algorithm</a:t>
            </a:r>
          </a:p>
        </p:txBody>
      </p:sp>
      <p:sp>
        <p:nvSpPr>
          <p:cNvPr id="3" name="Content Placeholder 2">
            <a:extLst>
              <a:ext uri="{FF2B5EF4-FFF2-40B4-BE49-F238E27FC236}">
                <a16:creationId xmlns:a16="http://schemas.microsoft.com/office/drawing/2014/main" id="{6BC5769E-085D-2A88-E0C2-0EDA03ADC1A5}"/>
              </a:ext>
            </a:extLst>
          </p:cNvPr>
          <p:cNvSpPr>
            <a:spLocks noGrp="1"/>
          </p:cNvSpPr>
          <p:nvPr>
            <p:ph idx="1"/>
          </p:nvPr>
        </p:nvSpPr>
        <p:spPr>
          <a:noFill/>
        </p:spPr>
        <p:txBody>
          <a:bodyPr>
            <a:normAutofit fontScale="55000" lnSpcReduction="20000"/>
          </a:bodyPr>
          <a:lstStyle/>
          <a:p>
            <a:r>
              <a:rPr lang="en-US" dirty="0">
                <a:solidFill>
                  <a:schemeClr val="bg1"/>
                </a:solidFill>
                <a:effectLst/>
              </a:rPr>
              <a:t>The Minimax Algorithm is a decision-making algorithm used in the intelligent cubic player for the Tic-Tac-Toe 3D game.</a:t>
            </a:r>
            <a:endParaRPr lang="en-US" dirty="0">
              <a:solidFill>
                <a:schemeClr val="bg1"/>
              </a:solidFill>
            </a:endParaRPr>
          </a:p>
          <a:p>
            <a:r>
              <a:rPr lang="en-US" dirty="0">
                <a:solidFill>
                  <a:schemeClr val="bg1"/>
                </a:solidFill>
                <a:effectLst/>
              </a:rPr>
              <a:t>The algorithm evaluates all possible moves in the game and assigns a score to each move based on the current state of the game.</a:t>
            </a:r>
            <a:endParaRPr lang="en-US" dirty="0">
              <a:solidFill>
                <a:schemeClr val="bg1"/>
              </a:solidFill>
            </a:endParaRPr>
          </a:p>
          <a:p>
            <a:r>
              <a:rPr lang="en-US" dirty="0">
                <a:solidFill>
                  <a:schemeClr val="bg1"/>
                </a:solidFill>
                <a:effectLst/>
              </a:rPr>
              <a:t>The goal of the algorithm is to maximize the score for the AI player and minimize the score for the opponent player.</a:t>
            </a:r>
            <a:endParaRPr lang="en-US" dirty="0">
              <a:solidFill>
                <a:schemeClr val="bg1"/>
              </a:solidFill>
            </a:endParaRPr>
          </a:p>
          <a:p>
            <a:r>
              <a:rPr lang="en-US" dirty="0">
                <a:solidFill>
                  <a:schemeClr val="bg1"/>
                </a:solidFill>
                <a:effectLst/>
              </a:rPr>
              <a:t>The algorithm uses a recursive approach, exploring the game tree by considering all possible moves and their outcomes.</a:t>
            </a:r>
            <a:endParaRPr lang="en-US" dirty="0">
              <a:solidFill>
                <a:schemeClr val="bg1"/>
              </a:solidFill>
            </a:endParaRPr>
          </a:p>
          <a:p>
            <a:r>
              <a:rPr lang="en-US" dirty="0">
                <a:solidFill>
                  <a:schemeClr val="bg1"/>
                </a:solidFill>
                <a:effectLst/>
              </a:rPr>
              <a:t>At each level of the game tree, the algorithm alternates between maximizing and minimizing the score.</a:t>
            </a:r>
            <a:endParaRPr lang="en-US" dirty="0">
              <a:solidFill>
                <a:schemeClr val="bg1"/>
              </a:solidFill>
            </a:endParaRPr>
          </a:p>
          <a:p>
            <a:r>
              <a:rPr lang="en-US" dirty="0">
                <a:solidFill>
                  <a:schemeClr val="bg1"/>
                </a:solidFill>
                <a:effectLst/>
              </a:rPr>
              <a:t>The algorithm assumes that the opponent player will make the best possible move, and the AI player will make the best move based on that assumption.</a:t>
            </a:r>
            <a:endParaRPr lang="en-US" dirty="0">
              <a:solidFill>
                <a:schemeClr val="bg1"/>
              </a:solidFill>
            </a:endParaRPr>
          </a:p>
          <a:p>
            <a:r>
              <a:rPr lang="en-US" dirty="0">
                <a:solidFill>
                  <a:schemeClr val="bg1"/>
                </a:solidFill>
                <a:effectLst/>
              </a:rPr>
              <a:t>The algorithm continues to explore the game tree until it reaches a terminal state, such as a win, loss, or draw.</a:t>
            </a:r>
            <a:endParaRPr lang="en-US" dirty="0">
              <a:solidFill>
                <a:schemeClr val="bg1"/>
              </a:solidFill>
            </a:endParaRPr>
          </a:p>
          <a:p>
            <a:r>
              <a:rPr lang="en-US" dirty="0">
                <a:solidFill>
                  <a:schemeClr val="bg1"/>
                </a:solidFill>
                <a:effectLst/>
              </a:rPr>
              <a:t>Once the algorithm reaches a terminal state, it assigns a score to that state based on the outcome of the game.</a:t>
            </a:r>
            <a:endParaRPr lang="en-US" dirty="0">
              <a:solidFill>
                <a:schemeClr val="bg1"/>
              </a:solidFill>
            </a:endParaRPr>
          </a:p>
          <a:p>
            <a:r>
              <a:rPr lang="en-US" dirty="0">
                <a:solidFill>
                  <a:schemeClr val="bg1"/>
                </a:solidFill>
                <a:effectLst/>
              </a:rPr>
              <a:t>The algorithm then backtracks and propagates the scores up the game tree, making decisions based on the highest or lowest scores.</a:t>
            </a:r>
            <a:endParaRPr lang="en-US" dirty="0">
              <a:solidFill>
                <a:schemeClr val="bg1"/>
              </a:solidFill>
            </a:endParaRPr>
          </a:p>
          <a:p>
            <a:r>
              <a:rPr lang="en-US" dirty="0">
                <a:solidFill>
                  <a:schemeClr val="bg1"/>
                </a:solidFill>
                <a:effectLst/>
              </a:rPr>
              <a:t>By using the Minimax Algorithm, the intelligent cubic player can make optimal decisions in the Tic-Tac-Toe 3D game.</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7245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81312-CBDE-D698-2BA1-BE2F7777D5A5}"/>
              </a:ext>
            </a:extLst>
          </p:cNvPr>
          <p:cNvSpPr>
            <a:spLocks noGrp="1"/>
          </p:cNvSpPr>
          <p:nvPr>
            <p:ph type="title"/>
          </p:nvPr>
        </p:nvSpPr>
        <p:spPr>
          <a:xfrm>
            <a:off x="839788" y="1"/>
            <a:ext cx="10512422" cy="823913"/>
          </a:xfrm>
          <a:solidFill>
            <a:schemeClr val="tx1"/>
          </a:solidFill>
        </p:spPr>
        <p:txBody>
          <a:bodyPr/>
          <a:lstStyle/>
          <a:p>
            <a:r>
              <a:rPr lang="en-US" dirty="0">
                <a:solidFill>
                  <a:srgbClr val="00B0F0"/>
                </a:solidFill>
              </a:rPr>
              <a:t>Alpha-Beta Pruning</a:t>
            </a:r>
          </a:p>
        </p:txBody>
      </p:sp>
      <p:sp>
        <p:nvSpPr>
          <p:cNvPr id="3" name="Text Placeholder 2">
            <a:extLst>
              <a:ext uri="{FF2B5EF4-FFF2-40B4-BE49-F238E27FC236}">
                <a16:creationId xmlns:a16="http://schemas.microsoft.com/office/drawing/2014/main" id="{D90C5DC4-5696-FF0F-968C-1E8DD86837EB}"/>
              </a:ext>
            </a:extLst>
          </p:cNvPr>
          <p:cNvSpPr>
            <a:spLocks noGrp="1"/>
          </p:cNvSpPr>
          <p:nvPr>
            <p:ph type="body" idx="1"/>
          </p:nvPr>
        </p:nvSpPr>
        <p:spPr>
          <a:xfrm>
            <a:off x="839788" y="2309447"/>
            <a:ext cx="10512422" cy="679938"/>
          </a:xfrm>
          <a:solidFill>
            <a:schemeClr val="tx1"/>
          </a:solidFill>
        </p:spPr>
        <p:txBody>
          <a:bodyPr>
            <a:normAutofit fontScale="85000" lnSpcReduction="20000"/>
          </a:bodyPr>
          <a:lstStyle/>
          <a:p>
            <a:r>
              <a:rPr lang="en-US" dirty="0">
                <a:solidFill>
                  <a:schemeClr val="bg1"/>
                </a:solidFill>
              </a:rPr>
              <a:t>The Alpha-Beta Pruning technique is an optimization algorithm used in the intelligent cubic player for the Tic-Tac-Toe 3D game.</a:t>
            </a:r>
          </a:p>
        </p:txBody>
      </p:sp>
      <p:pic>
        <p:nvPicPr>
          <p:cNvPr id="8" name="Content Placeholder 7">
            <a:extLst>
              <a:ext uri="{FF2B5EF4-FFF2-40B4-BE49-F238E27FC236}">
                <a16:creationId xmlns:a16="http://schemas.microsoft.com/office/drawing/2014/main" id="{D011D7D9-C314-ABB1-9FC4-0165DB01F2D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6611" y="823914"/>
            <a:ext cx="10515599" cy="1485532"/>
          </a:xfrm>
        </p:spPr>
      </p:pic>
      <p:sp>
        <p:nvSpPr>
          <p:cNvPr id="5" name="Text Placeholder 4">
            <a:extLst>
              <a:ext uri="{FF2B5EF4-FFF2-40B4-BE49-F238E27FC236}">
                <a16:creationId xmlns:a16="http://schemas.microsoft.com/office/drawing/2014/main" id="{CDC4938E-F6F4-A5FC-A8B3-AA0CD1F0F79D}"/>
              </a:ext>
            </a:extLst>
          </p:cNvPr>
          <p:cNvSpPr>
            <a:spLocks noGrp="1"/>
          </p:cNvSpPr>
          <p:nvPr>
            <p:ph type="body" sz="quarter" idx="3"/>
          </p:nvPr>
        </p:nvSpPr>
        <p:spPr>
          <a:xfrm>
            <a:off x="836611" y="3133358"/>
            <a:ext cx="10518777" cy="875933"/>
          </a:xfrm>
          <a:solidFill>
            <a:schemeClr val="tx1"/>
          </a:solidFill>
        </p:spPr>
        <p:txBody>
          <a:bodyPr>
            <a:normAutofit fontScale="85000" lnSpcReduction="20000"/>
          </a:bodyPr>
          <a:lstStyle/>
          <a:p>
            <a:r>
              <a:rPr lang="en-US" b="1" dirty="0">
                <a:solidFill>
                  <a:srgbClr val="00B0F0"/>
                </a:solidFill>
                <a:effectLst/>
              </a:rPr>
              <a:t>Enhancing Performance</a:t>
            </a:r>
            <a:endParaRPr lang="en-US" b="1" dirty="0">
              <a:solidFill>
                <a:srgbClr val="00B0F0"/>
              </a:solidFill>
            </a:endParaRPr>
          </a:p>
          <a:p>
            <a:r>
              <a:rPr lang="en-US" b="0" dirty="0">
                <a:solidFill>
                  <a:schemeClr val="bg1"/>
                </a:solidFill>
                <a:effectLst/>
              </a:rPr>
              <a:t>The Alpha-Beta Pruning technique improves the performance of the intelligent cubic player by reducing the number of nodes that need to be evaluated in the game tree.</a:t>
            </a:r>
            <a:endParaRPr lang="en-US" b="0" dirty="0">
              <a:solidFill>
                <a:schemeClr val="bg1"/>
              </a:solidFill>
            </a:endParaRPr>
          </a:p>
        </p:txBody>
      </p:sp>
      <p:sp>
        <p:nvSpPr>
          <p:cNvPr id="9" name="Rectangle 8">
            <a:extLst>
              <a:ext uri="{FF2B5EF4-FFF2-40B4-BE49-F238E27FC236}">
                <a16:creationId xmlns:a16="http://schemas.microsoft.com/office/drawing/2014/main" id="{C6DAFC8D-79DB-16DA-C54C-135D90936558}"/>
              </a:ext>
            </a:extLst>
          </p:cNvPr>
          <p:cNvSpPr/>
          <p:nvPr/>
        </p:nvSpPr>
        <p:spPr>
          <a:xfrm>
            <a:off x="1293811" y="4302368"/>
            <a:ext cx="3969851" cy="24032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dirty="0">
              <a:solidFill>
                <a:srgbClr val="00B0F0"/>
              </a:solidFill>
            </a:endParaRPr>
          </a:p>
          <a:p>
            <a:r>
              <a:rPr lang="en-US" b="1" dirty="0">
                <a:solidFill>
                  <a:srgbClr val="00B0F0"/>
                </a:solidFill>
                <a:effectLst/>
              </a:rPr>
              <a:t>Efficient Search</a:t>
            </a:r>
          </a:p>
          <a:p>
            <a:endParaRPr lang="en-US" b="1" dirty="0">
              <a:solidFill>
                <a:srgbClr val="00B0F0"/>
              </a:solidFill>
            </a:endParaRPr>
          </a:p>
          <a:p>
            <a:r>
              <a:rPr lang="en-US" dirty="0">
                <a:effectLst/>
              </a:rPr>
              <a:t>By using Alpha-Beta Pruning, the intelligent cubic player can efficiently search through the game tree, avoiding unnecessary evaluations of nodes that are guaranteed to be worse than previously evaluated nodes.</a:t>
            </a:r>
            <a:endParaRPr lang="en-US" dirty="0"/>
          </a:p>
          <a:p>
            <a:pPr algn="ctr"/>
            <a:endParaRPr lang="en-US" dirty="0"/>
          </a:p>
        </p:txBody>
      </p:sp>
      <p:sp>
        <p:nvSpPr>
          <p:cNvPr id="10" name="Rectangle 9">
            <a:extLst>
              <a:ext uri="{FF2B5EF4-FFF2-40B4-BE49-F238E27FC236}">
                <a16:creationId xmlns:a16="http://schemas.microsoft.com/office/drawing/2014/main" id="{3CBD3782-2154-EAD7-4DCB-4EC56AD9AEF5}"/>
              </a:ext>
            </a:extLst>
          </p:cNvPr>
          <p:cNvSpPr/>
          <p:nvPr/>
        </p:nvSpPr>
        <p:spPr>
          <a:xfrm>
            <a:off x="6698149" y="4302368"/>
            <a:ext cx="3969851" cy="24032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rgbClr val="00B0F0"/>
                </a:solidFill>
                <a:effectLst/>
              </a:rPr>
              <a:t>Cutting Off Unpromising Branches</a:t>
            </a:r>
          </a:p>
          <a:p>
            <a:endParaRPr lang="en-US" b="1" dirty="0">
              <a:solidFill>
                <a:srgbClr val="00B0F0"/>
              </a:solidFill>
            </a:endParaRPr>
          </a:p>
          <a:p>
            <a:r>
              <a:rPr lang="en-US" dirty="0">
                <a:effectLst/>
              </a:rPr>
              <a:t>The Alpha-Beta Pruning technique allows the intelligent cubic player to cut off branches of the game tree that are determined to be unpromising, further reducing the number of nodes that need to be evaluated.</a:t>
            </a:r>
            <a:endParaRPr lang="en-US" dirty="0"/>
          </a:p>
          <a:p>
            <a:pPr algn="ctr"/>
            <a:endParaRPr lang="en-US" dirty="0"/>
          </a:p>
        </p:txBody>
      </p:sp>
    </p:spTree>
    <p:extLst>
      <p:ext uri="{BB962C8B-B14F-4D97-AF65-F5344CB8AC3E}">
        <p14:creationId xmlns:p14="http://schemas.microsoft.com/office/powerpoint/2010/main" val="218634550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95993-099F-7260-FAE0-F05BEDA3DBAE}"/>
              </a:ext>
            </a:extLst>
          </p:cNvPr>
          <p:cNvSpPr>
            <a:spLocks noGrp="1"/>
          </p:cNvSpPr>
          <p:nvPr>
            <p:ph type="title"/>
          </p:nvPr>
        </p:nvSpPr>
        <p:spPr>
          <a:xfrm>
            <a:off x="849923" y="365125"/>
            <a:ext cx="10515600" cy="1325563"/>
          </a:xfrm>
          <a:solidFill>
            <a:schemeClr val="tx1"/>
          </a:solidFill>
        </p:spPr>
        <p:txBody>
          <a:bodyPr/>
          <a:lstStyle/>
          <a:p>
            <a:r>
              <a:rPr lang="en-US" b="1" dirty="0">
                <a:solidFill>
                  <a:srgbClr val="00B0F0"/>
                </a:solidFill>
              </a:rPr>
              <a:t>Introduction</a:t>
            </a:r>
          </a:p>
        </p:txBody>
      </p:sp>
      <p:sp>
        <p:nvSpPr>
          <p:cNvPr id="3" name="Content Placeholder 2">
            <a:extLst>
              <a:ext uri="{FF2B5EF4-FFF2-40B4-BE49-F238E27FC236}">
                <a16:creationId xmlns:a16="http://schemas.microsoft.com/office/drawing/2014/main" id="{BDF2CAF0-FA23-3DB2-C6FA-8D18A168B385}"/>
              </a:ext>
            </a:extLst>
          </p:cNvPr>
          <p:cNvSpPr>
            <a:spLocks noGrp="1"/>
          </p:cNvSpPr>
          <p:nvPr>
            <p:ph idx="1"/>
          </p:nvPr>
        </p:nvSpPr>
        <p:spPr>
          <a:noFill/>
        </p:spPr>
        <p:txBody>
          <a:bodyPr>
            <a:normAutofit lnSpcReduction="10000"/>
          </a:bodyPr>
          <a:lstStyle/>
          <a:p>
            <a:pPr marL="0" indent="0">
              <a:buNone/>
            </a:pPr>
            <a:r>
              <a:rPr lang="en-US" b="1" dirty="0">
                <a:solidFill>
                  <a:srgbClr val="00B0F0"/>
                </a:solidFill>
                <a:effectLst/>
              </a:rPr>
              <a:t>Intelligent Cubic Player for Tic-Tac-Toe 3D</a:t>
            </a:r>
            <a:endParaRPr lang="en-US" b="1" dirty="0">
              <a:solidFill>
                <a:srgbClr val="00B0F0"/>
              </a:solidFill>
            </a:endParaRPr>
          </a:p>
          <a:p>
            <a:r>
              <a:rPr lang="en-US" sz="2400" b="1" dirty="0">
                <a:solidFill>
                  <a:schemeClr val="bg1"/>
                </a:solidFill>
                <a:effectLst/>
              </a:rPr>
              <a:t>The intelligent cubic player is a sophisticated AI program designed to play the game of Tic-Tac-Toe in a three-dimensional space. It utilizes advanced algorithms such as the Minimax Algorithm, Alpha-Beta Pruning, and Heuristic functions to make intelligent and strategic moves.</a:t>
            </a:r>
            <a:endParaRPr lang="en-US" sz="2400" b="1" dirty="0">
              <a:solidFill>
                <a:schemeClr val="bg1"/>
              </a:solidFill>
            </a:endParaRPr>
          </a:p>
          <a:p>
            <a:r>
              <a:rPr lang="en-US" sz="2400" b="1" dirty="0">
                <a:solidFill>
                  <a:schemeClr val="bg1"/>
                </a:solidFill>
                <a:effectLst/>
              </a:rPr>
              <a:t>The purpose of the intelligent cubic player is to provide a challenging and engaging opponent for players of Tic-Tac-Toe 3D. It is capable of analyzing the game board, predicting future moves, and making optimal decisions based on the current state of the game.</a:t>
            </a:r>
            <a:endParaRPr lang="en-US" sz="2400" b="1" dirty="0">
              <a:solidFill>
                <a:schemeClr val="bg1"/>
              </a:solidFill>
            </a:endParaRPr>
          </a:p>
          <a:p>
            <a:r>
              <a:rPr lang="en-US" sz="2400" b="1" dirty="0">
                <a:solidFill>
                  <a:schemeClr val="bg1"/>
                </a:solidFill>
                <a:effectLst/>
              </a:rPr>
              <a:t>With its advanced algorithms and heuristic functions, the intelligent cubic player can adapt to different playing styles and strategies. It is designed to provide a fair and competitive gaming experience, ensuring that players are constantly challenged and engaged.</a:t>
            </a:r>
          </a:p>
          <a:p>
            <a:endParaRPr lang="en-US" sz="1900" b="1" dirty="0">
              <a:solidFill>
                <a:srgbClr val="00B0F0"/>
              </a:solidFill>
            </a:endParaRPr>
          </a:p>
        </p:txBody>
      </p:sp>
    </p:spTree>
    <p:extLst>
      <p:ext uri="{BB962C8B-B14F-4D97-AF65-F5344CB8AC3E}">
        <p14:creationId xmlns:p14="http://schemas.microsoft.com/office/powerpoint/2010/main" val="21727662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22820-9B0C-FADA-555B-9DCF7F8DBD76}"/>
              </a:ext>
            </a:extLst>
          </p:cNvPr>
          <p:cNvSpPr>
            <a:spLocks noGrp="1"/>
          </p:cNvSpPr>
          <p:nvPr>
            <p:ph type="title"/>
          </p:nvPr>
        </p:nvSpPr>
        <p:spPr>
          <a:xfrm>
            <a:off x="839788" y="0"/>
            <a:ext cx="10515600" cy="699746"/>
          </a:xfrm>
        </p:spPr>
        <p:txBody>
          <a:bodyPr/>
          <a:lstStyle/>
          <a:p>
            <a:r>
              <a:rPr lang="en-US" b="1" dirty="0">
                <a:solidFill>
                  <a:schemeClr val="accent1"/>
                </a:solidFill>
              </a:rPr>
              <a:t>Heuristic Functions</a:t>
            </a:r>
          </a:p>
        </p:txBody>
      </p:sp>
      <p:sp>
        <p:nvSpPr>
          <p:cNvPr id="3" name="Text Placeholder 2">
            <a:extLst>
              <a:ext uri="{FF2B5EF4-FFF2-40B4-BE49-F238E27FC236}">
                <a16:creationId xmlns:a16="http://schemas.microsoft.com/office/drawing/2014/main" id="{84B2AF4F-AACE-5A0F-E56C-B4CC3CB5D8D9}"/>
              </a:ext>
            </a:extLst>
          </p:cNvPr>
          <p:cNvSpPr>
            <a:spLocks noGrp="1"/>
          </p:cNvSpPr>
          <p:nvPr>
            <p:ph type="body" idx="1"/>
          </p:nvPr>
        </p:nvSpPr>
        <p:spPr>
          <a:xfrm>
            <a:off x="839788" y="668337"/>
            <a:ext cx="5157787" cy="2016990"/>
          </a:xfrm>
        </p:spPr>
        <p:txBody>
          <a:bodyPr>
            <a:normAutofit fontScale="70000" lnSpcReduction="20000"/>
          </a:bodyPr>
          <a:lstStyle/>
          <a:p>
            <a:r>
              <a:rPr lang="en-US" b="1" dirty="0">
                <a:solidFill>
                  <a:schemeClr val="accent1"/>
                </a:solidFill>
                <a:effectLst/>
              </a:rPr>
              <a:t>Evaluation Function</a:t>
            </a:r>
            <a:endParaRPr lang="en-US" b="1" dirty="0">
              <a:solidFill>
                <a:schemeClr val="accent1"/>
              </a:solidFill>
            </a:endParaRPr>
          </a:p>
          <a:p>
            <a:r>
              <a:rPr lang="en-US" dirty="0">
                <a:solidFill>
                  <a:schemeClr val="bg1"/>
                </a:solidFill>
                <a:effectLst/>
              </a:rPr>
              <a:t>The evaluation function is a heuristic function used to evaluate the current state of the game and assign a score to it. It takes into account various factors such as the number of winning lines, the number of occupied cells, and the potential for future wins. The higher the score, the more favorable the position is for the intelligent cubic player.</a:t>
            </a:r>
            <a:endParaRPr lang="en-US" dirty="0">
              <a:solidFill>
                <a:schemeClr val="bg1"/>
              </a:solidFill>
            </a:endParaRPr>
          </a:p>
          <a:p>
            <a:endParaRPr lang="en-US" dirty="0">
              <a:solidFill>
                <a:schemeClr val="accent1"/>
              </a:solidFill>
            </a:endParaRPr>
          </a:p>
        </p:txBody>
      </p:sp>
      <p:sp>
        <p:nvSpPr>
          <p:cNvPr id="4" name="Content Placeholder 3">
            <a:extLst>
              <a:ext uri="{FF2B5EF4-FFF2-40B4-BE49-F238E27FC236}">
                <a16:creationId xmlns:a16="http://schemas.microsoft.com/office/drawing/2014/main" id="{DF33915B-ED92-E72D-4689-1EC8D67C85E5}"/>
              </a:ext>
            </a:extLst>
          </p:cNvPr>
          <p:cNvSpPr>
            <a:spLocks noGrp="1"/>
          </p:cNvSpPr>
          <p:nvPr>
            <p:ph sz="half" idx="2"/>
          </p:nvPr>
        </p:nvSpPr>
        <p:spPr>
          <a:xfrm>
            <a:off x="839788" y="3353664"/>
            <a:ext cx="5157787" cy="2025771"/>
          </a:xfrm>
        </p:spPr>
        <p:txBody>
          <a:bodyPr>
            <a:normAutofit fontScale="62500" lnSpcReduction="20000"/>
          </a:bodyPr>
          <a:lstStyle/>
          <a:p>
            <a:pPr marL="0" indent="0">
              <a:buNone/>
            </a:pPr>
            <a:r>
              <a:rPr lang="en-US" b="1" dirty="0">
                <a:solidFill>
                  <a:schemeClr val="accent1"/>
                </a:solidFill>
                <a:effectLst/>
              </a:rPr>
              <a:t>Occupied Cells Heuristic</a:t>
            </a:r>
            <a:endParaRPr lang="en-US" b="1" dirty="0">
              <a:solidFill>
                <a:schemeClr val="accent1"/>
              </a:solidFill>
            </a:endParaRPr>
          </a:p>
          <a:p>
            <a:r>
              <a:rPr lang="en-US" dirty="0">
                <a:solidFill>
                  <a:schemeClr val="bg1"/>
                </a:solidFill>
                <a:effectLst/>
              </a:rPr>
              <a:t>The occupied cells heuristic is used to discourage moves that result in a high number of occupied cells. It assigns a lower score to moves that lead to a crowded game board and a higher score to moves that maintain a balanced distribution of occupied cells. This heuristic helps the intelligent cubic player avoid situations where the game is likely to end in a tie.</a:t>
            </a:r>
            <a:endParaRPr lang="en-US" dirty="0">
              <a:solidFill>
                <a:schemeClr val="bg1"/>
              </a:solidFill>
            </a:endParaRPr>
          </a:p>
          <a:p>
            <a:endParaRPr lang="en-US" dirty="0"/>
          </a:p>
        </p:txBody>
      </p:sp>
      <p:sp>
        <p:nvSpPr>
          <p:cNvPr id="5" name="Text Placeholder 4">
            <a:extLst>
              <a:ext uri="{FF2B5EF4-FFF2-40B4-BE49-F238E27FC236}">
                <a16:creationId xmlns:a16="http://schemas.microsoft.com/office/drawing/2014/main" id="{12DF4E23-1BC8-74B8-C469-DB29D58718DA}"/>
              </a:ext>
            </a:extLst>
          </p:cNvPr>
          <p:cNvSpPr>
            <a:spLocks noGrp="1"/>
          </p:cNvSpPr>
          <p:nvPr>
            <p:ph type="body" sz="quarter" idx="3"/>
          </p:nvPr>
        </p:nvSpPr>
        <p:spPr>
          <a:xfrm>
            <a:off x="6169024" y="668336"/>
            <a:ext cx="5183188" cy="2016989"/>
          </a:xfrm>
        </p:spPr>
        <p:txBody>
          <a:bodyPr>
            <a:normAutofit fontScale="70000" lnSpcReduction="20000"/>
          </a:bodyPr>
          <a:lstStyle/>
          <a:p>
            <a:r>
              <a:rPr lang="en-US" b="1" dirty="0">
                <a:solidFill>
                  <a:schemeClr val="accent1"/>
                </a:solidFill>
                <a:effectLst/>
              </a:rPr>
              <a:t>Winning Lines Heuristic</a:t>
            </a:r>
            <a:endParaRPr lang="en-US" b="1" dirty="0">
              <a:solidFill>
                <a:schemeClr val="accent1"/>
              </a:solidFill>
            </a:endParaRPr>
          </a:p>
          <a:p>
            <a:r>
              <a:rPr lang="en-US" dirty="0">
                <a:solidFill>
                  <a:schemeClr val="bg1"/>
                </a:solidFill>
                <a:effectLst/>
              </a:rPr>
              <a:t>The winning lines heuristic is used to prioritize moves that contribute to potential winning lines. It assigns a higher score to moves that create or extend winning lines and a lower score to moves that do not. This heuristic helps the intelligent cubic player focus on strategic moves that increase its chances of winning</a:t>
            </a:r>
            <a:r>
              <a:rPr lang="en-US" dirty="0">
                <a:solidFill>
                  <a:schemeClr val="accent1"/>
                </a:solidFill>
                <a:effectLst/>
              </a:rPr>
              <a:t>.</a:t>
            </a:r>
            <a:endParaRPr lang="en-US" dirty="0">
              <a:solidFill>
                <a:schemeClr val="accent1"/>
              </a:solidFill>
            </a:endParaRPr>
          </a:p>
          <a:p>
            <a:endParaRPr lang="en-US" dirty="0">
              <a:solidFill>
                <a:schemeClr val="accent1"/>
              </a:solidFill>
            </a:endParaRPr>
          </a:p>
        </p:txBody>
      </p:sp>
      <p:sp>
        <p:nvSpPr>
          <p:cNvPr id="6" name="Content Placeholder 5">
            <a:extLst>
              <a:ext uri="{FF2B5EF4-FFF2-40B4-BE49-F238E27FC236}">
                <a16:creationId xmlns:a16="http://schemas.microsoft.com/office/drawing/2014/main" id="{18D070E6-A0F1-231F-D56E-125AC120DEC1}"/>
              </a:ext>
            </a:extLst>
          </p:cNvPr>
          <p:cNvSpPr>
            <a:spLocks noGrp="1"/>
          </p:cNvSpPr>
          <p:nvPr>
            <p:ph sz="quarter" idx="4"/>
          </p:nvPr>
        </p:nvSpPr>
        <p:spPr>
          <a:xfrm>
            <a:off x="6096000" y="3429000"/>
            <a:ext cx="5183188" cy="1950436"/>
          </a:xfrm>
        </p:spPr>
        <p:txBody>
          <a:bodyPr>
            <a:normAutofit fontScale="62500" lnSpcReduction="20000"/>
          </a:bodyPr>
          <a:lstStyle/>
          <a:p>
            <a:pPr marL="0" indent="0">
              <a:buNone/>
            </a:pPr>
            <a:r>
              <a:rPr lang="en-US" b="1" dirty="0">
                <a:solidFill>
                  <a:schemeClr val="accent1"/>
                </a:solidFill>
                <a:effectLst/>
              </a:rPr>
              <a:t>Future Wins Heuristic</a:t>
            </a:r>
            <a:endParaRPr lang="en-US" b="1" dirty="0">
              <a:solidFill>
                <a:schemeClr val="accent1"/>
              </a:solidFill>
            </a:endParaRPr>
          </a:p>
          <a:p>
            <a:r>
              <a:rPr lang="en-US" dirty="0">
                <a:solidFill>
                  <a:schemeClr val="bg1"/>
                </a:solidFill>
                <a:effectLst/>
              </a:rPr>
              <a:t>The future wins heuristic is used to prioritize moves that have the potential to lead to future wins. It assigns a higher score to moves that create opportunities for multiple winning lines in future moves. This heuristic helps the intelligent cubic player anticipate and plan ahead for future winning moves.</a:t>
            </a:r>
            <a:endParaRPr lang="en-US" dirty="0">
              <a:solidFill>
                <a:schemeClr val="bg1"/>
              </a:solidFill>
            </a:endParaRPr>
          </a:p>
          <a:p>
            <a:endParaRPr lang="en-US" dirty="0"/>
          </a:p>
        </p:txBody>
      </p:sp>
    </p:spTree>
    <p:extLst>
      <p:ext uri="{BB962C8B-B14F-4D97-AF65-F5344CB8AC3E}">
        <p14:creationId xmlns:p14="http://schemas.microsoft.com/office/powerpoint/2010/main" val="41411025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BD7C8-64C6-A662-569A-3D0C577AC9D2}"/>
              </a:ext>
            </a:extLst>
          </p:cNvPr>
          <p:cNvSpPr>
            <a:spLocks noGrp="1"/>
          </p:cNvSpPr>
          <p:nvPr>
            <p:ph type="title"/>
          </p:nvPr>
        </p:nvSpPr>
        <p:spPr/>
        <p:txBody>
          <a:bodyPr/>
          <a:lstStyle/>
          <a:p>
            <a:r>
              <a:rPr lang="en-US" b="1" dirty="0">
                <a:solidFill>
                  <a:schemeClr val="accent1"/>
                </a:solidFill>
              </a:rPr>
              <a:t>Implementation</a:t>
            </a:r>
          </a:p>
        </p:txBody>
      </p:sp>
      <p:sp>
        <p:nvSpPr>
          <p:cNvPr id="3" name="Content Placeholder 2">
            <a:extLst>
              <a:ext uri="{FF2B5EF4-FFF2-40B4-BE49-F238E27FC236}">
                <a16:creationId xmlns:a16="http://schemas.microsoft.com/office/drawing/2014/main" id="{A53204FA-1D6C-2C67-62B5-AC65488C89D8}"/>
              </a:ext>
            </a:extLst>
          </p:cNvPr>
          <p:cNvSpPr>
            <a:spLocks noGrp="1"/>
          </p:cNvSpPr>
          <p:nvPr>
            <p:ph idx="1"/>
          </p:nvPr>
        </p:nvSpPr>
        <p:spPr/>
        <p:txBody>
          <a:bodyPr>
            <a:normAutofit fontScale="92500" lnSpcReduction="20000"/>
          </a:bodyPr>
          <a:lstStyle/>
          <a:p>
            <a:r>
              <a:rPr lang="en-US" dirty="0">
                <a:solidFill>
                  <a:schemeClr val="bg1"/>
                </a:solidFill>
                <a:effectLst/>
              </a:rPr>
              <a:t>The intelligent cubic player for the Tic-Tac-Toe 3D game was implemented using the Minimax Algorithm, Alpha-Beta Pruning, and Heuristic functions. These techniques allow the player to make intelligent decisions and optimize its gameplay strategy.</a:t>
            </a:r>
            <a:endParaRPr lang="en-US" dirty="0">
              <a:solidFill>
                <a:schemeClr val="bg1"/>
              </a:solidFill>
            </a:endParaRPr>
          </a:p>
          <a:p>
            <a:r>
              <a:rPr lang="en-US" dirty="0">
                <a:solidFill>
                  <a:schemeClr val="bg1"/>
                </a:solidFill>
                <a:effectLst/>
              </a:rPr>
              <a:t>The implementation was done using the following programming languages and frameworks:</a:t>
            </a:r>
            <a:endParaRPr lang="en-US" dirty="0">
              <a:solidFill>
                <a:schemeClr val="bg1"/>
              </a:solidFill>
            </a:endParaRPr>
          </a:p>
          <a:p>
            <a:pPr>
              <a:buFont typeface="Arial" panose="020B0604020202020204" pitchFamily="34" charset="0"/>
              <a:buChar char="•"/>
            </a:pPr>
            <a:r>
              <a:rPr lang="en-US" dirty="0">
                <a:solidFill>
                  <a:schemeClr val="bg1"/>
                </a:solidFill>
                <a:effectLst/>
              </a:rPr>
              <a:t>Python: The main implementation of the intelligent cubic player was done in Python, which is a versatile and widely-used programming language.</a:t>
            </a:r>
          </a:p>
          <a:p>
            <a:pPr>
              <a:buFont typeface="Arial" panose="020B0604020202020204" pitchFamily="34" charset="0"/>
              <a:buChar char="•"/>
            </a:pPr>
            <a:r>
              <a:rPr lang="en-US" dirty="0">
                <a:solidFill>
                  <a:schemeClr val="bg1"/>
                </a:solidFill>
                <a:effectLst/>
              </a:rPr>
              <a:t>NumPy: NumPy, a Python library for numerical computations, was used for efficient array operations and matrix calculations in the implementation.</a:t>
            </a:r>
          </a:p>
          <a:p>
            <a:pPr>
              <a:buFont typeface="Arial" panose="020B0604020202020204" pitchFamily="34" charset="0"/>
              <a:buChar char="•"/>
            </a:pPr>
            <a:r>
              <a:rPr lang="en-US" dirty="0" err="1">
                <a:solidFill>
                  <a:schemeClr val="bg1"/>
                </a:solidFill>
                <a:effectLst/>
              </a:rPr>
              <a:t>TKinter</a:t>
            </a:r>
            <a:r>
              <a:rPr lang="en-US" dirty="0">
                <a:solidFill>
                  <a:schemeClr val="bg1"/>
                </a:solidFill>
                <a:effectLst/>
              </a:rPr>
              <a:t>: </a:t>
            </a:r>
            <a:r>
              <a:rPr lang="en-US" dirty="0" err="1">
                <a:solidFill>
                  <a:schemeClr val="bg1"/>
                </a:solidFill>
                <a:effectLst/>
              </a:rPr>
              <a:t>TKinter</a:t>
            </a:r>
            <a:r>
              <a:rPr lang="en-US" dirty="0">
                <a:solidFill>
                  <a:schemeClr val="bg1"/>
                </a:solidFill>
                <a:effectLst/>
              </a:rPr>
              <a:t>, a Python library for game development, was used for creating the graphical user interface (GUI) of the Tic-Tac-Toe 3D game.</a:t>
            </a:r>
          </a:p>
          <a:p>
            <a:endParaRPr lang="en-US" dirty="0">
              <a:solidFill>
                <a:schemeClr val="bg1"/>
              </a:solidFill>
            </a:endParaRPr>
          </a:p>
        </p:txBody>
      </p:sp>
    </p:spTree>
    <p:extLst>
      <p:ext uri="{BB962C8B-B14F-4D97-AF65-F5344CB8AC3E}">
        <p14:creationId xmlns:p14="http://schemas.microsoft.com/office/powerpoint/2010/main" val="3778040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0D8A7-F349-4443-0AE0-A335CFC90F1E}"/>
              </a:ext>
            </a:extLst>
          </p:cNvPr>
          <p:cNvSpPr>
            <a:spLocks noGrp="1"/>
          </p:cNvSpPr>
          <p:nvPr>
            <p:ph type="title"/>
          </p:nvPr>
        </p:nvSpPr>
        <p:spPr>
          <a:xfrm>
            <a:off x="839788" y="457200"/>
            <a:ext cx="3932237" cy="530225"/>
          </a:xfrm>
        </p:spPr>
        <p:txBody>
          <a:bodyPr>
            <a:normAutofit fontScale="90000"/>
          </a:bodyPr>
          <a:lstStyle/>
          <a:p>
            <a:r>
              <a:rPr lang="en-US" sz="4000" b="1" dirty="0">
                <a:solidFill>
                  <a:schemeClr val="accent1"/>
                </a:solidFill>
              </a:rPr>
              <a:t>Demo</a:t>
            </a:r>
            <a:endParaRPr lang="en-US" b="1" dirty="0">
              <a:solidFill>
                <a:schemeClr val="accent1"/>
              </a:solidFill>
            </a:endParaRPr>
          </a:p>
        </p:txBody>
      </p:sp>
      <p:pic>
        <p:nvPicPr>
          <p:cNvPr id="6" name="Picture Placeholder 5">
            <a:extLst>
              <a:ext uri="{FF2B5EF4-FFF2-40B4-BE49-F238E27FC236}">
                <a16:creationId xmlns:a16="http://schemas.microsoft.com/office/drawing/2014/main" id="{D5E3A64A-CFEA-B395-68A6-9BFDA9F3EFE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4774" r="4774"/>
          <a:stretch>
            <a:fillRect/>
          </a:stretch>
        </p:blipFill>
        <p:spPr>
          <a:xfrm>
            <a:off x="839788" y="1265238"/>
            <a:ext cx="10677022" cy="2843212"/>
          </a:xfrm>
        </p:spPr>
      </p:pic>
      <p:sp>
        <p:nvSpPr>
          <p:cNvPr id="4" name="Text Placeholder 3">
            <a:extLst>
              <a:ext uri="{FF2B5EF4-FFF2-40B4-BE49-F238E27FC236}">
                <a16:creationId xmlns:a16="http://schemas.microsoft.com/office/drawing/2014/main" id="{41E094EF-DDD1-7BD0-6CE7-6C5F4BC753D2}"/>
              </a:ext>
            </a:extLst>
          </p:cNvPr>
          <p:cNvSpPr>
            <a:spLocks noGrp="1"/>
          </p:cNvSpPr>
          <p:nvPr>
            <p:ph type="body" sz="half" idx="2"/>
          </p:nvPr>
        </p:nvSpPr>
        <p:spPr>
          <a:xfrm>
            <a:off x="839788" y="4386264"/>
            <a:ext cx="10677022" cy="868642"/>
          </a:xfrm>
        </p:spPr>
        <p:txBody>
          <a:bodyPr/>
          <a:lstStyle/>
          <a:p>
            <a:r>
              <a:rPr lang="en-US" sz="2000" b="1" dirty="0">
                <a:solidFill>
                  <a:schemeClr val="accent1"/>
                </a:solidFill>
                <a:effectLst/>
              </a:rPr>
              <a:t>Intelligent Cubic Player</a:t>
            </a:r>
            <a:endParaRPr lang="en-US" sz="2000" b="1" dirty="0">
              <a:solidFill>
                <a:schemeClr val="accent1"/>
              </a:solidFill>
            </a:endParaRPr>
          </a:p>
          <a:p>
            <a:r>
              <a:rPr lang="en-US" dirty="0">
                <a:solidFill>
                  <a:schemeClr val="bg1"/>
                </a:solidFill>
                <a:effectLst/>
              </a:rPr>
              <a:t>Experience the power of the intelligent cubic player in action during a live demonstration of the Tic-Tac-Toe 3D game.</a:t>
            </a:r>
            <a:endParaRPr lang="en-US" dirty="0">
              <a:solidFill>
                <a:schemeClr val="bg1"/>
              </a:solidFill>
            </a:endParaRPr>
          </a:p>
          <a:p>
            <a:endParaRPr lang="en-US" dirty="0"/>
          </a:p>
        </p:txBody>
      </p:sp>
    </p:spTree>
    <p:extLst>
      <p:ext uri="{BB962C8B-B14F-4D97-AF65-F5344CB8AC3E}">
        <p14:creationId xmlns:p14="http://schemas.microsoft.com/office/powerpoint/2010/main" val="416019055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1B2D3-C501-AE48-D1D2-125DD098CE4B}"/>
              </a:ext>
            </a:extLst>
          </p:cNvPr>
          <p:cNvSpPr>
            <a:spLocks noGrp="1"/>
          </p:cNvSpPr>
          <p:nvPr>
            <p:ph type="ctrTitle"/>
          </p:nvPr>
        </p:nvSpPr>
        <p:spPr>
          <a:xfrm>
            <a:off x="1524000" y="1122363"/>
            <a:ext cx="9144000" cy="1099976"/>
          </a:xfrm>
        </p:spPr>
        <p:txBody>
          <a:bodyPr/>
          <a:lstStyle/>
          <a:p>
            <a:r>
              <a:rPr lang="en-US" b="1" dirty="0">
                <a:solidFill>
                  <a:schemeClr val="accent1"/>
                </a:solidFill>
              </a:rPr>
              <a:t>Conclusion</a:t>
            </a:r>
          </a:p>
        </p:txBody>
      </p:sp>
      <p:sp>
        <p:nvSpPr>
          <p:cNvPr id="3" name="Subtitle 2">
            <a:extLst>
              <a:ext uri="{FF2B5EF4-FFF2-40B4-BE49-F238E27FC236}">
                <a16:creationId xmlns:a16="http://schemas.microsoft.com/office/drawing/2014/main" id="{96751300-C3D0-4B4C-0B27-047FF22ABA82}"/>
              </a:ext>
            </a:extLst>
          </p:cNvPr>
          <p:cNvSpPr>
            <a:spLocks noGrp="1"/>
          </p:cNvSpPr>
          <p:nvPr>
            <p:ph type="subTitle" idx="1"/>
          </p:nvPr>
        </p:nvSpPr>
        <p:spPr>
          <a:xfrm>
            <a:off x="1524000" y="2650603"/>
            <a:ext cx="9144000" cy="3085034"/>
          </a:xfrm>
        </p:spPr>
        <p:txBody>
          <a:bodyPr>
            <a:normAutofit/>
          </a:bodyPr>
          <a:lstStyle/>
          <a:p>
            <a:r>
              <a:rPr lang="en-US" sz="1100" b="1" dirty="0">
                <a:solidFill>
                  <a:schemeClr val="bg1"/>
                </a:solidFill>
                <a:effectLst/>
              </a:rPr>
              <a:t>In conclusion, the intelligent cubic player for the Tic-Tac-Toe 3D game is a powerful tool that utilizes the Minimax Algorithm, Alpha-Beta Pruning, and Heuristic functions to enhance gameplay and provide an optimal strategy for players.</a:t>
            </a:r>
            <a:endParaRPr lang="en-US" sz="1100" b="1" dirty="0">
              <a:solidFill>
                <a:schemeClr val="bg1"/>
              </a:solidFill>
            </a:endParaRPr>
          </a:p>
          <a:p>
            <a:r>
              <a:rPr lang="en-US" sz="1100" b="1" dirty="0">
                <a:solidFill>
                  <a:schemeClr val="bg1"/>
                </a:solidFill>
                <a:effectLst/>
              </a:rPr>
              <a:t>By analyzing all possible moves and their outcomes, the intelligent cubic player can make informed decisions and choose the best move to maximize the chances of winning.</a:t>
            </a:r>
            <a:endParaRPr lang="en-US" sz="1100" b="1" dirty="0">
              <a:solidFill>
                <a:schemeClr val="bg1"/>
              </a:solidFill>
            </a:endParaRPr>
          </a:p>
          <a:p>
            <a:r>
              <a:rPr lang="en-US" sz="1100" b="1" dirty="0">
                <a:solidFill>
                  <a:schemeClr val="bg1"/>
                </a:solidFill>
                <a:effectLst/>
              </a:rPr>
              <a:t>The benefits of using the intelligent cubic player include:</a:t>
            </a:r>
            <a:endParaRPr lang="en-US" sz="1100" b="1" dirty="0">
              <a:solidFill>
                <a:schemeClr val="bg1"/>
              </a:solidFill>
            </a:endParaRPr>
          </a:p>
          <a:p>
            <a:pPr>
              <a:buFont typeface="Arial" panose="020B0604020202020204" pitchFamily="34" charset="0"/>
              <a:buChar char="•"/>
            </a:pPr>
            <a:r>
              <a:rPr lang="en-US" sz="1100" b="1" dirty="0">
                <a:solidFill>
                  <a:schemeClr val="bg1"/>
                </a:solidFill>
                <a:effectLst/>
              </a:rPr>
              <a:t>Improved gameplay experience with challenging and strategic moves.</a:t>
            </a:r>
          </a:p>
          <a:p>
            <a:pPr>
              <a:buFont typeface="Arial" panose="020B0604020202020204" pitchFamily="34" charset="0"/>
              <a:buChar char="•"/>
            </a:pPr>
            <a:r>
              <a:rPr lang="en-US" sz="1100" b="1" dirty="0">
                <a:solidFill>
                  <a:schemeClr val="bg1"/>
                </a:solidFill>
                <a:effectLst/>
              </a:rPr>
              <a:t>Enhanced decision-making skills for players by providing insights into optimal moves.</a:t>
            </a:r>
          </a:p>
          <a:p>
            <a:pPr>
              <a:buFont typeface="Arial" panose="020B0604020202020204" pitchFamily="34" charset="0"/>
              <a:buChar char="•"/>
            </a:pPr>
            <a:r>
              <a:rPr lang="en-US" sz="1100" b="1" dirty="0">
                <a:solidFill>
                  <a:schemeClr val="bg1"/>
                </a:solidFill>
                <a:effectLst/>
              </a:rPr>
              <a:t>Increased chances of winning by choosing the most advantageous moves.</a:t>
            </a:r>
          </a:p>
          <a:p>
            <a:endParaRPr lang="en-US" sz="1100" b="1" dirty="0">
              <a:solidFill>
                <a:schemeClr val="bg1"/>
              </a:solidFill>
            </a:endParaRPr>
          </a:p>
        </p:txBody>
      </p:sp>
    </p:spTree>
    <p:extLst>
      <p:ext uri="{BB962C8B-B14F-4D97-AF65-F5344CB8AC3E}">
        <p14:creationId xmlns:p14="http://schemas.microsoft.com/office/powerpoint/2010/main" val="94326496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95993-099F-7260-FAE0-F05BEDA3DBAE}"/>
              </a:ext>
            </a:extLst>
          </p:cNvPr>
          <p:cNvSpPr>
            <a:spLocks noGrp="1"/>
          </p:cNvSpPr>
          <p:nvPr>
            <p:ph type="title"/>
          </p:nvPr>
        </p:nvSpPr>
        <p:spPr>
          <a:xfrm>
            <a:off x="849923" y="365125"/>
            <a:ext cx="10515600" cy="1325563"/>
          </a:xfrm>
          <a:solidFill>
            <a:schemeClr val="tx1"/>
          </a:solidFill>
        </p:spPr>
        <p:txBody>
          <a:bodyPr/>
          <a:lstStyle/>
          <a:p>
            <a:r>
              <a:rPr lang="en-US" b="1" dirty="0">
                <a:solidFill>
                  <a:srgbClr val="00B0F0"/>
                </a:solidFill>
              </a:rPr>
              <a:t>HOW TO PLAY</a:t>
            </a:r>
          </a:p>
        </p:txBody>
      </p:sp>
      <p:sp>
        <p:nvSpPr>
          <p:cNvPr id="3" name="Content Placeholder 2">
            <a:extLst>
              <a:ext uri="{FF2B5EF4-FFF2-40B4-BE49-F238E27FC236}">
                <a16:creationId xmlns:a16="http://schemas.microsoft.com/office/drawing/2014/main" id="{BDF2CAF0-FA23-3DB2-C6FA-8D18A168B385}"/>
              </a:ext>
            </a:extLst>
          </p:cNvPr>
          <p:cNvSpPr>
            <a:spLocks noGrp="1"/>
          </p:cNvSpPr>
          <p:nvPr>
            <p:ph idx="1"/>
          </p:nvPr>
        </p:nvSpPr>
        <p:spPr>
          <a:noFill/>
        </p:spPr>
        <p:txBody>
          <a:bodyPr>
            <a:normAutofit/>
          </a:bodyPr>
          <a:lstStyle/>
          <a:p>
            <a:pPr marL="0" indent="0">
              <a:buNone/>
            </a:pPr>
            <a:r>
              <a:rPr lang="en-US" b="1" dirty="0">
                <a:solidFill>
                  <a:srgbClr val="00B0F0"/>
                </a:solidFill>
                <a:effectLst/>
              </a:rPr>
              <a:t>Intelligent Cubic Player for Tic-Tac-Toe 3D</a:t>
            </a:r>
            <a:endParaRPr lang="en-US" b="1" dirty="0">
              <a:solidFill>
                <a:srgbClr val="00B0F0"/>
              </a:solidFill>
            </a:endParaRPr>
          </a:p>
          <a:p>
            <a:pPr marL="0" indent="0">
              <a:buNone/>
            </a:pPr>
            <a:r>
              <a:rPr lang="en-US" sz="2400" dirty="0">
                <a:solidFill>
                  <a:schemeClr val="bg1"/>
                </a:solidFill>
              </a:rPr>
              <a:t>Here are the specific rules:</a:t>
            </a:r>
          </a:p>
          <a:p>
            <a:r>
              <a:rPr lang="en-US" sz="2400" b="1" dirty="0">
                <a:solidFill>
                  <a:schemeClr val="bg1"/>
                </a:solidFill>
              </a:rPr>
              <a:t>A player wins if they have four marks in a row on any horizontal layer.</a:t>
            </a:r>
          </a:p>
          <a:p>
            <a:r>
              <a:rPr lang="en-US" sz="2400" b="1" dirty="0">
                <a:solidFill>
                  <a:schemeClr val="bg1"/>
                </a:solidFill>
              </a:rPr>
              <a:t>A player wins if they have four marks in a row on any vertical layer.</a:t>
            </a:r>
          </a:p>
          <a:p>
            <a:r>
              <a:rPr lang="en-US" sz="1900" b="1" dirty="0">
                <a:solidFill>
                  <a:schemeClr val="bg1"/>
                </a:solidFill>
              </a:rPr>
              <a:t>A player wins if they have four marks in a row on any diagonal within a single layer.</a:t>
            </a:r>
          </a:p>
          <a:p>
            <a:pPr marL="0" indent="0">
              <a:buNone/>
            </a:pPr>
            <a:endParaRPr lang="en-US" sz="1900" b="1" dirty="0">
              <a:solidFill>
                <a:schemeClr val="bg1"/>
              </a:solidFill>
            </a:endParaRPr>
          </a:p>
        </p:txBody>
      </p:sp>
    </p:spTree>
    <p:extLst>
      <p:ext uri="{BB962C8B-B14F-4D97-AF65-F5344CB8AC3E}">
        <p14:creationId xmlns:p14="http://schemas.microsoft.com/office/powerpoint/2010/main" val="29371140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95993-099F-7260-FAE0-F05BEDA3DBAE}"/>
              </a:ext>
            </a:extLst>
          </p:cNvPr>
          <p:cNvSpPr>
            <a:spLocks noGrp="1"/>
          </p:cNvSpPr>
          <p:nvPr>
            <p:ph type="title"/>
          </p:nvPr>
        </p:nvSpPr>
        <p:spPr>
          <a:xfrm>
            <a:off x="849923" y="365125"/>
            <a:ext cx="10515600" cy="1325563"/>
          </a:xfrm>
          <a:solidFill>
            <a:schemeClr val="tx1"/>
          </a:solidFill>
        </p:spPr>
        <p:txBody>
          <a:bodyPr/>
          <a:lstStyle/>
          <a:p>
            <a:r>
              <a:rPr lang="en-US" b="1" dirty="0">
                <a:solidFill>
                  <a:srgbClr val="00B0F0"/>
                </a:solidFill>
              </a:rPr>
              <a:t>HOW TO WIN</a:t>
            </a:r>
          </a:p>
        </p:txBody>
      </p:sp>
      <p:sp>
        <p:nvSpPr>
          <p:cNvPr id="3" name="Content Placeholder 2">
            <a:extLst>
              <a:ext uri="{FF2B5EF4-FFF2-40B4-BE49-F238E27FC236}">
                <a16:creationId xmlns:a16="http://schemas.microsoft.com/office/drawing/2014/main" id="{BDF2CAF0-FA23-3DB2-C6FA-8D18A168B385}"/>
              </a:ext>
            </a:extLst>
          </p:cNvPr>
          <p:cNvSpPr>
            <a:spLocks noGrp="1"/>
          </p:cNvSpPr>
          <p:nvPr>
            <p:ph idx="1"/>
          </p:nvPr>
        </p:nvSpPr>
        <p:spPr>
          <a:noFill/>
        </p:spPr>
        <p:txBody>
          <a:bodyPr>
            <a:normAutofit fontScale="62500" lnSpcReduction="20000"/>
          </a:bodyPr>
          <a:lstStyle/>
          <a:p>
            <a:pPr marL="0" indent="0">
              <a:buNone/>
            </a:pPr>
            <a:r>
              <a:rPr lang="en-US" b="1" dirty="0">
                <a:solidFill>
                  <a:srgbClr val="00B0F0"/>
                </a:solidFill>
                <a:effectLst/>
              </a:rPr>
              <a:t>Intelligent Cubic Player for Tic-Tac-Toe 3D</a:t>
            </a:r>
            <a:endParaRPr lang="en-US" b="1" dirty="0">
              <a:solidFill>
                <a:srgbClr val="00B0F0"/>
              </a:solidFill>
            </a:endParaRPr>
          </a:p>
          <a:p>
            <a:pPr marL="0" indent="0">
              <a:buNone/>
            </a:pPr>
            <a:r>
              <a:rPr lang="en-US" sz="2400" dirty="0">
                <a:solidFill>
                  <a:schemeClr val="bg1"/>
                </a:solidFill>
              </a:rPr>
              <a:t>Here are the specific rules:</a:t>
            </a:r>
          </a:p>
          <a:p>
            <a:pPr marL="0" indent="0">
              <a:buNone/>
            </a:pPr>
            <a:r>
              <a:rPr lang="en-US" sz="2400" b="1" dirty="0">
                <a:solidFill>
                  <a:schemeClr val="bg1"/>
                </a:solidFill>
              </a:rPr>
              <a:t>Rows:</a:t>
            </a:r>
          </a:p>
          <a:p>
            <a:pPr marL="0" indent="0">
              <a:buNone/>
            </a:pPr>
            <a:r>
              <a:rPr lang="en-US" sz="2400" b="1" dirty="0">
                <a:solidFill>
                  <a:schemeClr val="bg1"/>
                </a:solidFill>
              </a:rPr>
              <a:t>A player wins if they have four marks in a row on any horizontal row that spans across all layers.</a:t>
            </a:r>
          </a:p>
          <a:p>
            <a:pPr marL="0" indent="0">
              <a:buNone/>
            </a:pPr>
            <a:r>
              <a:rPr lang="en-US" sz="2400" b="1" dirty="0">
                <a:solidFill>
                  <a:schemeClr val="bg1"/>
                </a:solidFill>
              </a:rPr>
              <a:t>A player wins if they have four marks in a row on any vertical row that spans across all layers.</a:t>
            </a:r>
          </a:p>
          <a:p>
            <a:pPr marL="0" indent="0">
              <a:buNone/>
            </a:pPr>
            <a:r>
              <a:rPr lang="en-US" sz="2400" b="1" dirty="0">
                <a:solidFill>
                  <a:schemeClr val="bg1"/>
                </a:solidFill>
              </a:rPr>
              <a:t>A player wins if they have four marks in a row on any diagonal row that spans across all layers.</a:t>
            </a:r>
          </a:p>
          <a:p>
            <a:pPr marL="0" indent="0">
              <a:buNone/>
            </a:pPr>
            <a:r>
              <a:rPr lang="en-US" sz="2400" b="1" dirty="0">
                <a:solidFill>
                  <a:schemeClr val="bg1"/>
                </a:solidFill>
              </a:rPr>
              <a:t>Columns:</a:t>
            </a:r>
          </a:p>
          <a:p>
            <a:pPr marL="0" indent="0">
              <a:buNone/>
            </a:pPr>
            <a:r>
              <a:rPr lang="en-US" sz="2400" b="1" dirty="0">
                <a:solidFill>
                  <a:schemeClr val="bg1"/>
                </a:solidFill>
              </a:rPr>
              <a:t>A player wins if they have four marks in a row on any column that spans across all layers.</a:t>
            </a:r>
          </a:p>
          <a:p>
            <a:pPr marL="0" indent="0">
              <a:buNone/>
            </a:pPr>
            <a:r>
              <a:rPr lang="en-US" sz="2400" b="1" dirty="0">
                <a:solidFill>
                  <a:schemeClr val="bg1"/>
                </a:solidFill>
              </a:rPr>
              <a:t>A player wins if they have four marks in a row on any diagonal column that spans across all layers.</a:t>
            </a:r>
          </a:p>
          <a:p>
            <a:pPr marL="0" indent="0">
              <a:buNone/>
            </a:pPr>
            <a:r>
              <a:rPr lang="en-US" sz="2400" b="1" dirty="0">
                <a:solidFill>
                  <a:schemeClr val="bg1"/>
                </a:solidFill>
              </a:rPr>
              <a:t>Diagonals:</a:t>
            </a:r>
          </a:p>
          <a:p>
            <a:pPr marL="0" indent="0">
              <a:buNone/>
            </a:pPr>
            <a:r>
              <a:rPr lang="en-US" sz="2400" b="1" dirty="0">
                <a:solidFill>
                  <a:schemeClr val="bg1"/>
                </a:solidFill>
              </a:rPr>
              <a:t>A player wins if they have four marks in a row along any diagonal that connects different layers.</a:t>
            </a:r>
          </a:p>
          <a:p>
            <a:pPr marL="0" indent="0">
              <a:buNone/>
            </a:pPr>
            <a:r>
              <a:rPr lang="en-US" sz="2400" b="1" dirty="0">
                <a:solidFill>
                  <a:schemeClr val="bg1"/>
                </a:solidFill>
              </a:rPr>
              <a:t>The winning conditions are more complex due to the three-dimensional nature of the board. </a:t>
            </a:r>
          </a:p>
          <a:p>
            <a:pPr marL="0" indent="0">
              <a:buNone/>
            </a:pPr>
            <a:r>
              <a:rPr lang="en-US" sz="2400" b="1" dirty="0">
                <a:solidFill>
                  <a:schemeClr val="bg1"/>
                </a:solidFill>
              </a:rPr>
              <a:t>Players need to strategize across layers, rows, and columns to achieve victory.</a:t>
            </a:r>
          </a:p>
          <a:p>
            <a:pPr marL="0" indent="0">
              <a:buNone/>
            </a:pPr>
            <a:r>
              <a:rPr lang="en-US" sz="2400" b="1" dirty="0">
                <a:solidFill>
                  <a:schemeClr val="bg1"/>
                </a:solidFill>
              </a:rPr>
              <a:t>The game ends when one player successfully forms a line of four marks in any of the specified directions.</a:t>
            </a:r>
          </a:p>
          <a:p>
            <a:pPr marL="0" indent="0">
              <a:buNone/>
            </a:pPr>
            <a:r>
              <a:rPr lang="en-US" sz="2400" b="1" dirty="0">
                <a:solidFill>
                  <a:schemeClr val="bg1"/>
                </a:solidFill>
              </a:rPr>
              <a:t>If the entire board is filled without a winner, the game is a draw.</a:t>
            </a:r>
          </a:p>
          <a:p>
            <a:pPr marL="0" indent="0">
              <a:buNone/>
            </a:pPr>
            <a:endParaRPr lang="en-US" sz="1900" b="1" dirty="0">
              <a:solidFill>
                <a:schemeClr val="bg1"/>
              </a:solidFill>
            </a:endParaRPr>
          </a:p>
        </p:txBody>
      </p:sp>
    </p:spTree>
    <p:extLst>
      <p:ext uri="{BB962C8B-B14F-4D97-AF65-F5344CB8AC3E}">
        <p14:creationId xmlns:p14="http://schemas.microsoft.com/office/powerpoint/2010/main" val="11946857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9ED57-BA98-3D39-C372-4BAF6ED0C8E6}"/>
              </a:ext>
            </a:extLst>
          </p:cNvPr>
          <p:cNvSpPr>
            <a:spLocks noGrp="1"/>
          </p:cNvSpPr>
          <p:nvPr>
            <p:ph type="title"/>
          </p:nvPr>
        </p:nvSpPr>
        <p:spPr>
          <a:xfrm>
            <a:off x="839788" y="457200"/>
            <a:ext cx="8386274" cy="530225"/>
          </a:xfrm>
          <a:solidFill>
            <a:schemeClr val="tx1"/>
          </a:solidFill>
        </p:spPr>
        <p:txBody>
          <a:bodyPr>
            <a:normAutofit fontScale="90000"/>
          </a:bodyPr>
          <a:lstStyle/>
          <a:p>
            <a:r>
              <a:rPr lang="en-US" dirty="0">
                <a:solidFill>
                  <a:srgbClr val="00B0F0"/>
                </a:solidFill>
              </a:rPr>
              <a:t>Main Functionality of the Intelligent Cubic Player</a:t>
            </a:r>
          </a:p>
        </p:txBody>
      </p:sp>
      <p:pic>
        <p:nvPicPr>
          <p:cNvPr id="10" name="Picture Placeholder 9">
            <a:extLst>
              <a:ext uri="{FF2B5EF4-FFF2-40B4-BE49-F238E27FC236}">
                <a16:creationId xmlns:a16="http://schemas.microsoft.com/office/drawing/2014/main" id="{A722C9B0-EB4D-2DBB-936A-32C99D7990D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2138" b="22138"/>
          <a:stretch>
            <a:fillRect/>
          </a:stretch>
        </p:blipFill>
        <p:spPr>
          <a:xfrm>
            <a:off x="828065" y="987425"/>
            <a:ext cx="10515600" cy="2441575"/>
          </a:xfrm>
        </p:spPr>
      </p:pic>
      <p:sp>
        <p:nvSpPr>
          <p:cNvPr id="4" name="Text Placeholder 3">
            <a:extLst>
              <a:ext uri="{FF2B5EF4-FFF2-40B4-BE49-F238E27FC236}">
                <a16:creationId xmlns:a16="http://schemas.microsoft.com/office/drawing/2014/main" id="{A14B9008-394C-C52E-ABAD-FF048C08EB7B}"/>
              </a:ext>
            </a:extLst>
          </p:cNvPr>
          <p:cNvSpPr>
            <a:spLocks noGrp="1"/>
          </p:cNvSpPr>
          <p:nvPr>
            <p:ph type="body" sz="half" idx="2"/>
          </p:nvPr>
        </p:nvSpPr>
        <p:spPr>
          <a:xfrm>
            <a:off x="839788" y="3575538"/>
            <a:ext cx="10515600" cy="3024554"/>
          </a:xfrm>
          <a:noFill/>
        </p:spPr>
        <p:txBody>
          <a:bodyPr>
            <a:normAutofit/>
          </a:bodyPr>
          <a:lstStyle/>
          <a:p>
            <a:r>
              <a:rPr lang="en-US" b="1" dirty="0">
                <a:solidFill>
                  <a:schemeClr val="bg1"/>
                </a:solidFill>
                <a:effectLst/>
              </a:rPr>
              <a:t>The intelligent cubic player is a program that utilizes the Minimax Algorithm, Alpha-Beta Pruning, and Heuristic functions to play the game of 3D Tic-Tac-Toe.</a:t>
            </a:r>
            <a:endParaRPr lang="en-US" b="1" dirty="0">
              <a:solidFill>
                <a:schemeClr val="bg1"/>
              </a:solidFill>
            </a:endParaRPr>
          </a:p>
          <a:p>
            <a:r>
              <a:rPr lang="en-US" b="1" dirty="0">
                <a:solidFill>
                  <a:schemeClr val="bg1"/>
                </a:solidFill>
                <a:effectLst/>
              </a:rPr>
              <a:t>The main functionality of the intelligent cubic player is as follows:</a:t>
            </a:r>
            <a:endParaRPr lang="en-US" b="1" dirty="0">
              <a:solidFill>
                <a:schemeClr val="bg1"/>
              </a:solidFill>
            </a:endParaRPr>
          </a:p>
          <a:p>
            <a:pPr>
              <a:buFont typeface="Arial" panose="020B0604020202020204" pitchFamily="34" charset="0"/>
              <a:buChar char="•"/>
            </a:pPr>
            <a:r>
              <a:rPr lang="en-US" b="1" dirty="0">
                <a:solidFill>
                  <a:schemeClr val="bg1"/>
                </a:solidFill>
                <a:effectLst/>
              </a:rPr>
              <a:t>Evaluating the current state of the game board and determining the best move to make.</a:t>
            </a:r>
          </a:p>
          <a:p>
            <a:pPr>
              <a:buFont typeface="Arial" panose="020B0604020202020204" pitchFamily="34" charset="0"/>
              <a:buChar char="•"/>
            </a:pPr>
            <a:r>
              <a:rPr lang="en-US" b="1" dirty="0">
                <a:solidFill>
                  <a:schemeClr val="bg1"/>
                </a:solidFill>
                <a:effectLst/>
              </a:rPr>
              <a:t>Using the Minimax Algorithm to recursively search through the game tree and find the optimal move.</a:t>
            </a:r>
          </a:p>
          <a:p>
            <a:pPr>
              <a:buFont typeface="Arial" panose="020B0604020202020204" pitchFamily="34" charset="0"/>
              <a:buChar char="•"/>
            </a:pPr>
            <a:r>
              <a:rPr lang="en-US" b="1" dirty="0">
                <a:solidFill>
                  <a:schemeClr val="bg1"/>
                </a:solidFill>
                <a:effectLst/>
              </a:rPr>
              <a:t>Applying Alpha-Beta Pruning to optimize the search process and reduce the number of nodes evaluated.</a:t>
            </a:r>
          </a:p>
          <a:p>
            <a:pPr>
              <a:buFont typeface="Arial" panose="020B0604020202020204" pitchFamily="34" charset="0"/>
              <a:buChar char="•"/>
            </a:pPr>
            <a:r>
              <a:rPr lang="en-US" b="1" dirty="0">
                <a:solidFill>
                  <a:schemeClr val="bg1"/>
                </a:solidFill>
                <a:effectLst/>
              </a:rPr>
              <a:t>Utilizing Heuristic functions to estimate the value of a game state and guide the search towards more promising moves.</a:t>
            </a:r>
          </a:p>
          <a:p>
            <a:endParaRPr lang="en-US" b="1" dirty="0">
              <a:solidFill>
                <a:schemeClr val="bg1"/>
              </a:solidFill>
            </a:endParaRPr>
          </a:p>
        </p:txBody>
      </p:sp>
    </p:spTree>
    <p:extLst>
      <p:ext uri="{BB962C8B-B14F-4D97-AF65-F5344CB8AC3E}">
        <p14:creationId xmlns:p14="http://schemas.microsoft.com/office/powerpoint/2010/main" val="39743370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5FC5FA-C175-FAD9-8CEF-A6BF112FB3B2}"/>
              </a:ext>
            </a:extLst>
          </p:cNvPr>
          <p:cNvSpPr>
            <a:spLocks noGrp="1"/>
          </p:cNvSpPr>
          <p:nvPr>
            <p:ph type="title"/>
          </p:nvPr>
        </p:nvSpPr>
        <p:spPr>
          <a:solidFill>
            <a:schemeClr val="tx1"/>
          </a:solidFill>
        </p:spPr>
        <p:txBody>
          <a:bodyPr/>
          <a:lstStyle/>
          <a:p>
            <a:r>
              <a:rPr lang="en-US" b="1" dirty="0">
                <a:solidFill>
                  <a:srgbClr val="00B0F0"/>
                </a:solidFill>
              </a:rPr>
              <a:t>Similar Ideas</a:t>
            </a:r>
          </a:p>
        </p:txBody>
      </p:sp>
      <p:sp>
        <p:nvSpPr>
          <p:cNvPr id="5" name="Content Placeholder 4">
            <a:extLst>
              <a:ext uri="{FF2B5EF4-FFF2-40B4-BE49-F238E27FC236}">
                <a16:creationId xmlns:a16="http://schemas.microsoft.com/office/drawing/2014/main" id="{89359420-24EB-52AE-702E-EA4424481D21}"/>
              </a:ext>
            </a:extLst>
          </p:cNvPr>
          <p:cNvSpPr>
            <a:spLocks noGrp="1"/>
          </p:cNvSpPr>
          <p:nvPr>
            <p:ph sz="half" idx="1"/>
          </p:nvPr>
        </p:nvSpPr>
        <p:spPr>
          <a:xfrm>
            <a:off x="838201" y="1825625"/>
            <a:ext cx="3475892" cy="4351338"/>
          </a:xfrm>
          <a:noFill/>
        </p:spPr>
        <p:txBody>
          <a:bodyPr>
            <a:normAutofit fontScale="77500" lnSpcReduction="20000"/>
          </a:bodyPr>
          <a:lstStyle/>
          <a:p>
            <a:pPr marL="0" indent="0">
              <a:buNone/>
            </a:pPr>
            <a:r>
              <a:rPr lang="en-US" b="1" dirty="0">
                <a:solidFill>
                  <a:srgbClr val="00B0F0"/>
                </a:solidFill>
                <a:effectLst/>
              </a:rPr>
              <a:t>Artificial Intelligence in Gaming</a:t>
            </a:r>
            <a:endParaRPr lang="en-US" b="1" dirty="0">
              <a:solidFill>
                <a:srgbClr val="00B0F0"/>
              </a:solidFill>
            </a:endParaRPr>
          </a:p>
          <a:p>
            <a:pPr>
              <a:buFont typeface="Arial" panose="020B0604020202020204" pitchFamily="34" charset="0"/>
              <a:buChar char="•"/>
            </a:pPr>
            <a:r>
              <a:rPr lang="en-US" dirty="0">
                <a:solidFill>
                  <a:schemeClr val="bg1"/>
                </a:solidFill>
                <a:effectLst/>
              </a:rPr>
              <a:t>The intelligent cubic player in the Tic-Tac-Toe 3D game is an example of how artificial intelligence techniques can be applied to gaming.</a:t>
            </a:r>
          </a:p>
          <a:p>
            <a:pPr>
              <a:buFont typeface="Arial" panose="020B0604020202020204" pitchFamily="34" charset="0"/>
              <a:buChar char="•"/>
            </a:pPr>
            <a:r>
              <a:rPr lang="en-US" dirty="0">
                <a:solidFill>
                  <a:schemeClr val="bg1"/>
                </a:solidFill>
                <a:effectLst/>
              </a:rPr>
              <a:t>Other games, such as chess and Go, have also seen advancements in AI-based players that can compete against human players.</a:t>
            </a:r>
          </a:p>
          <a:p>
            <a:endParaRPr lang="en-US" dirty="0">
              <a:solidFill>
                <a:schemeClr val="bg1"/>
              </a:solidFill>
            </a:endParaRPr>
          </a:p>
        </p:txBody>
      </p:sp>
      <p:sp>
        <p:nvSpPr>
          <p:cNvPr id="6" name="Content Placeholder 5">
            <a:extLst>
              <a:ext uri="{FF2B5EF4-FFF2-40B4-BE49-F238E27FC236}">
                <a16:creationId xmlns:a16="http://schemas.microsoft.com/office/drawing/2014/main" id="{ECC63587-D1F5-258F-8487-2905EA20E0CA}"/>
              </a:ext>
            </a:extLst>
          </p:cNvPr>
          <p:cNvSpPr>
            <a:spLocks noGrp="1"/>
          </p:cNvSpPr>
          <p:nvPr>
            <p:ph sz="half" idx="2"/>
          </p:nvPr>
        </p:nvSpPr>
        <p:spPr>
          <a:xfrm>
            <a:off x="4443046" y="1825625"/>
            <a:ext cx="3223846" cy="4351338"/>
          </a:xfrm>
          <a:noFill/>
        </p:spPr>
        <p:txBody>
          <a:bodyPr>
            <a:normAutofit fontScale="77500" lnSpcReduction="20000"/>
          </a:bodyPr>
          <a:lstStyle/>
          <a:p>
            <a:pPr marL="0" indent="0">
              <a:buNone/>
            </a:pPr>
            <a:r>
              <a:rPr lang="en-US" b="1" dirty="0">
                <a:solidFill>
                  <a:srgbClr val="00B0F0"/>
                </a:solidFill>
                <a:effectLst/>
              </a:rPr>
              <a:t>Minimax Algorithm and Alpha-Beta Pruning</a:t>
            </a:r>
            <a:endParaRPr lang="en-US" b="1" dirty="0">
              <a:solidFill>
                <a:srgbClr val="00B0F0"/>
              </a:solidFill>
            </a:endParaRPr>
          </a:p>
          <a:p>
            <a:pPr>
              <a:buFont typeface="Arial" panose="020B0604020202020204" pitchFamily="34" charset="0"/>
              <a:buChar char="•"/>
            </a:pPr>
            <a:r>
              <a:rPr lang="en-US" dirty="0">
                <a:solidFill>
                  <a:schemeClr val="bg1"/>
                </a:solidFill>
                <a:effectLst/>
              </a:rPr>
              <a:t>The intelligent cubic player utilizes the Minimax algorithm and Alpha-Beta pruning to make optimal decisions in the game.</a:t>
            </a:r>
          </a:p>
          <a:p>
            <a:pPr>
              <a:buFont typeface="Arial" panose="020B0604020202020204" pitchFamily="34" charset="0"/>
              <a:buChar char="•"/>
            </a:pPr>
            <a:r>
              <a:rPr lang="en-US" dirty="0">
                <a:solidFill>
                  <a:schemeClr val="bg1"/>
                </a:solidFill>
                <a:effectLst/>
              </a:rPr>
              <a:t>These techniques are commonly used in game theory and AI to determine the best possible move in a game with multiple possible outcomes.</a:t>
            </a:r>
          </a:p>
          <a:p>
            <a:endParaRPr lang="en-US" dirty="0">
              <a:solidFill>
                <a:srgbClr val="00B0F0"/>
              </a:solidFill>
            </a:endParaRPr>
          </a:p>
        </p:txBody>
      </p:sp>
      <p:sp>
        <p:nvSpPr>
          <p:cNvPr id="7" name="Rectangle 6">
            <a:extLst>
              <a:ext uri="{FF2B5EF4-FFF2-40B4-BE49-F238E27FC236}">
                <a16:creationId xmlns:a16="http://schemas.microsoft.com/office/drawing/2014/main" id="{7D5B3FA8-11E1-811B-0B22-602E70AEB84B}"/>
              </a:ext>
            </a:extLst>
          </p:cNvPr>
          <p:cNvSpPr/>
          <p:nvPr/>
        </p:nvSpPr>
        <p:spPr>
          <a:xfrm>
            <a:off x="7959969" y="1825626"/>
            <a:ext cx="3475892" cy="4351338"/>
          </a:xfrm>
          <a:prstGeom prst="rect">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2000" b="1" dirty="0">
                <a:solidFill>
                  <a:srgbClr val="00B0F0"/>
                </a:solidFill>
                <a:effectLst/>
              </a:rPr>
              <a:t>Heuristic Functions</a:t>
            </a:r>
            <a:endParaRPr lang="en-US" sz="2000" b="1" dirty="0">
              <a:solidFill>
                <a:srgbClr val="00B0F0"/>
              </a:solidFill>
            </a:endParaRPr>
          </a:p>
          <a:p>
            <a:pPr>
              <a:buFont typeface="Arial" panose="020B0604020202020204" pitchFamily="34" charset="0"/>
              <a:buChar char="•"/>
            </a:pPr>
            <a:r>
              <a:rPr lang="en-US" sz="2000" dirty="0">
                <a:solidFill>
                  <a:schemeClr val="bg1"/>
                </a:solidFill>
                <a:effectLst/>
              </a:rPr>
              <a:t>The intelligent cubic player uses heuristic functions to evaluate the current state of the game and assign a value to each possible move.</a:t>
            </a:r>
          </a:p>
          <a:p>
            <a:pPr>
              <a:buFont typeface="Arial" panose="020B0604020202020204" pitchFamily="34" charset="0"/>
              <a:buChar char="•"/>
            </a:pPr>
            <a:r>
              <a:rPr lang="en-US" sz="2000" dirty="0">
                <a:solidFill>
                  <a:schemeClr val="bg1"/>
                </a:solidFill>
                <a:effectLst/>
              </a:rPr>
              <a:t>These functions help in estimating the desirability of a move and guide the player towards making the best possible decision.</a:t>
            </a:r>
          </a:p>
          <a:p>
            <a:pPr algn="ctr"/>
            <a:endParaRPr lang="en-US" sz="2000" dirty="0">
              <a:solidFill>
                <a:srgbClr val="00B0F0"/>
              </a:solidFill>
            </a:endParaRPr>
          </a:p>
        </p:txBody>
      </p:sp>
    </p:spTree>
    <p:extLst>
      <p:ext uri="{BB962C8B-B14F-4D97-AF65-F5344CB8AC3E}">
        <p14:creationId xmlns:p14="http://schemas.microsoft.com/office/powerpoint/2010/main" val="59301296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8E54-5096-A866-214A-AE443744658E}"/>
              </a:ext>
            </a:extLst>
          </p:cNvPr>
          <p:cNvSpPr>
            <a:spLocks noGrp="1"/>
          </p:cNvSpPr>
          <p:nvPr>
            <p:ph type="title"/>
          </p:nvPr>
        </p:nvSpPr>
        <p:spPr>
          <a:solidFill>
            <a:schemeClr val="tx1"/>
          </a:solidFill>
        </p:spPr>
        <p:txBody>
          <a:bodyPr/>
          <a:lstStyle/>
          <a:p>
            <a:r>
              <a:rPr lang="en-US" b="1" dirty="0">
                <a:solidFill>
                  <a:srgbClr val="00B0F0"/>
                </a:solidFill>
              </a:rPr>
              <a:t>Game Overview</a:t>
            </a:r>
          </a:p>
        </p:txBody>
      </p:sp>
      <p:sp>
        <p:nvSpPr>
          <p:cNvPr id="3" name="Content Placeholder 2">
            <a:extLst>
              <a:ext uri="{FF2B5EF4-FFF2-40B4-BE49-F238E27FC236}">
                <a16:creationId xmlns:a16="http://schemas.microsoft.com/office/drawing/2014/main" id="{47F50740-EF1E-BF6B-3147-790417662167}"/>
              </a:ext>
            </a:extLst>
          </p:cNvPr>
          <p:cNvSpPr>
            <a:spLocks noGrp="1"/>
          </p:cNvSpPr>
          <p:nvPr>
            <p:ph sz="half" idx="1"/>
          </p:nvPr>
        </p:nvSpPr>
        <p:spPr>
          <a:noFill/>
        </p:spPr>
        <p:txBody>
          <a:bodyPr>
            <a:normAutofit lnSpcReduction="10000"/>
          </a:bodyPr>
          <a:lstStyle/>
          <a:p>
            <a:pPr marL="0" indent="0">
              <a:buNone/>
            </a:pPr>
            <a:r>
              <a:rPr lang="en-US" b="1" dirty="0">
                <a:solidFill>
                  <a:srgbClr val="00B0F0"/>
                </a:solidFill>
                <a:effectLst/>
              </a:rPr>
              <a:t>Rules</a:t>
            </a:r>
            <a:endParaRPr lang="en-US" b="1" dirty="0">
              <a:solidFill>
                <a:srgbClr val="00B0F0"/>
              </a:solidFill>
            </a:endParaRPr>
          </a:p>
          <a:p>
            <a:r>
              <a:rPr lang="en-US" dirty="0">
                <a:solidFill>
                  <a:schemeClr val="bg1"/>
                </a:solidFill>
                <a:effectLst/>
              </a:rPr>
              <a:t>Tic-Tac-Toe 3D is a game played on a 3x3x3 grid, with two players taking turns to place their markers in an attempt to create a line of three markers in any direction: horizontally, vertically, diagonally, or even across different layers of the grid.</a:t>
            </a:r>
            <a:endParaRPr lang="en-US" dirty="0">
              <a:solidFill>
                <a:schemeClr val="bg1"/>
              </a:solidFill>
            </a:endParaRPr>
          </a:p>
          <a:p>
            <a:endParaRPr lang="en-US" b="1" dirty="0">
              <a:solidFill>
                <a:schemeClr val="bg1"/>
              </a:solidFill>
            </a:endParaRPr>
          </a:p>
        </p:txBody>
      </p:sp>
      <p:sp>
        <p:nvSpPr>
          <p:cNvPr id="4" name="Content Placeholder 3">
            <a:extLst>
              <a:ext uri="{FF2B5EF4-FFF2-40B4-BE49-F238E27FC236}">
                <a16:creationId xmlns:a16="http://schemas.microsoft.com/office/drawing/2014/main" id="{43C6BD1A-A9BE-AB99-C396-ABE6D4CC6813}"/>
              </a:ext>
            </a:extLst>
          </p:cNvPr>
          <p:cNvSpPr>
            <a:spLocks noGrp="1"/>
          </p:cNvSpPr>
          <p:nvPr>
            <p:ph sz="half" idx="2"/>
          </p:nvPr>
        </p:nvSpPr>
        <p:spPr>
          <a:noFill/>
        </p:spPr>
        <p:txBody>
          <a:bodyPr>
            <a:normAutofit lnSpcReduction="10000"/>
          </a:bodyPr>
          <a:lstStyle/>
          <a:p>
            <a:pPr marL="0" indent="0">
              <a:buNone/>
            </a:pPr>
            <a:r>
              <a:rPr lang="en-US" b="1" dirty="0">
                <a:solidFill>
                  <a:srgbClr val="00B0F0"/>
                </a:solidFill>
                <a:effectLst/>
              </a:rPr>
              <a:t>Objectives</a:t>
            </a:r>
            <a:endParaRPr lang="en-US" b="1" dirty="0">
              <a:solidFill>
                <a:srgbClr val="00B0F0"/>
              </a:solidFill>
            </a:endParaRPr>
          </a:p>
          <a:p>
            <a:r>
              <a:rPr lang="en-US" dirty="0">
                <a:solidFill>
                  <a:schemeClr val="bg1"/>
                </a:solidFill>
                <a:effectLst/>
              </a:rPr>
              <a:t>The objective of the game is to be the first player to create a line of three markers in any direction. The line can be horizontal, vertical, diagonal, or even across different layers of the grid. The game ends when one player achieves this objective or when the entire grid is filled with markers and no player has won.</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441036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19BBE-A95A-CDE1-F67A-9D3B8E769D08}"/>
              </a:ext>
            </a:extLst>
          </p:cNvPr>
          <p:cNvSpPr>
            <a:spLocks noGrp="1"/>
          </p:cNvSpPr>
          <p:nvPr>
            <p:ph type="ctrTitle"/>
          </p:nvPr>
        </p:nvSpPr>
        <p:spPr>
          <a:xfrm>
            <a:off x="1524000" y="248575"/>
            <a:ext cx="9144000" cy="763479"/>
          </a:xfrm>
        </p:spPr>
        <p:txBody>
          <a:bodyPr>
            <a:normAutofit fontScale="90000"/>
          </a:bodyPr>
          <a:lstStyle/>
          <a:p>
            <a:r>
              <a:rPr lang="en-US" dirty="0">
                <a:solidFill>
                  <a:schemeClr val="accent1"/>
                </a:solidFill>
              </a:rPr>
              <a:t>Advanced AI in Gaming</a:t>
            </a:r>
          </a:p>
        </p:txBody>
      </p:sp>
      <p:sp>
        <p:nvSpPr>
          <p:cNvPr id="3" name="Subtitle 2">
            <a:extLst>
              <a:ext uri="{FF2B5EF4-FFF2-40B4-BE49-F238E27FC236}">
                <a16:creationId xmlns:a16="http://schemas.microsoft.com/office/drawing/2014/main" id="{8549D5E9-005B-B2D4-E359-C4F1EB176206}"/>
              </a:ext>
            </a:extLst>
          </p:cNvPr>
          <p:cNvSpPr>
            <a:spLocks noGrp="1"/>
          </p:cNvSpPr>
          <p:nvPr>
            <p:ph type="subTitle" idx="1"/>
          </p:nvPr>
        </p:nvSpPr>
        <p:spPr>
          <a:xfrm>
            <a:off x="1524000" y="1083076"/>
            <a:ext cx="9144000" cy="1775534"/>
          </a:xfrm>
        </p:spPr>
        <p:txBody>
          <a:bodyPr>
            <a:normAutofit fontScale="62500" lnSpcReduction="20000"/>
          </a:bodyPr>
          <a:lstStyle/>
          <a:p>
            <a:r>
              <a:rPr lang="en-US" b="1" dirty="0">
                <a:solidFill>
                  <a:schemeClr val="accent1"/>
                </a:solidFill>
                <a:effectLst/>
              </a:rPr>
              <a:t>Challenges and Limitations</a:t>
            </a:r>
            <a:endParaRPr lang="en-US" b="1" dirty="0">
              <a:solidFill>
                <a:schemeClr val="accent1"/>
              </a:solidFill>
            </a:endParaRPr>
          </a:p>
          <a:p>
            <a:r>
              <a:rPr lang="en-US" dirty="0">
                <a:solidFill>
                  <a:schemeClr val="bg1"/>
                </a:solidFill>
                <a:effectLst/>
              </a:rPr>
              <a:t>One of the main challenges of using advanced AI techniques in gaming is the need for large amounts of data to train the algorithms. This can be difficult to obtain, especially for smaller game developers or those with limited budgets.</a:t>
            </a:r>
            <a:endParaRPr lang="en-US" dirty="0">
              <a:solidFill>
                <a:schemeClr val="bg1"/>
              </a:solidFill>
            </a:endParaRPr>
          </a:p>
          <a:p>
            <a:r>
              <a:rPr lang="en-US" dirty="0">
                <a:solidFill>
                  <a:schemeClr val="bg1"/>
                </a:solidFill>
                <a:effectLst/>
              </a:rPr>
              <a:t>Another limitation is the potential for bias in the data used to train the algorithms. This can lead to unfair or discriminatory outcomes in the game, which can be problematic for players and developers alike.</a:t>
            </a:r>
            <a:endParaRPr lang="en-US" dirty="0">
              <a:solidFill>
                <a:schemeClr val="bg1"/>
              </a:solidFill>
            </a:endParaRPr>
          </a:p>
          <a:p>
            <a:r>
              <a:rPr lang="en-US" dirty="0">
                <a:solidFill>
                  <a:schemeClr val="bg1"/>
                </a:solidFill>
                <a:effectLst/>
              </a:rPr>
              <a:t>Finally, there is the challenge of balancing the use of AI with the need for player engagement and immersion. While AI can provide a more realistic and challenging experience, it can also take away from the sense of accomplishment and satisfaction that comes from overcoming challenges on one's own.</a:t>
            </a:r>
            <a:endParaRPr lang="en-US" dirty="0">
              <a:solidFill>
                <a:schemeClr val="bg1"/>
              </a:solidFill>
            </a:endParaRPr>
          </a:p>
          <a:p>
            <a:endParaRPr lang="en-US" dirty="0"/>
          </a:p>
        </p:txBody>
      </p:sp>
      <p:sp>
        <p:nvSpPr>
          <p:cNvPr id="4" name="Rectangle 3">
            <a:extLst>
              <a:ext uri="{FF2B5EF4-FFF2-40B4-BE49-F238E27FC236}">
                <a16:creationId xmlns:a16="http://schemas.microsoft.com/office/drawing/2014/main" id="{B0C10A49-4077-7B74-E4AF-B89B7C4EF630}"/>
              </a:ext>
            </a:extLst>
          </p:cNvPr>
          <p:cNvSpPr/>
          <p:nvPr/>
        </p:nvSpPr>
        <p:spPr>
          <a:xfrm>
            <a:off x="1524000" y="2858610"/>
            <a:ext cx="9143999" cy="3750815"/>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solidFill>
                <a:effectLst/>
              </a:rPr>
              <a:t>Solutions</a:t>
            </a:r>
            <a:endParaRPr lang="en-US" b="1" dirty="0">
              <a:solidFill>
                <a:schemeClr val="accent1"/>
              </a:solidFill>
            </a:endParaRPr>
          </a:p>
          <a:p>
            <a:r>
              <a:rPr lang="en-US" dirty="0">
                <a:effectLst/>
              </a:rPr>
              <a:t>To address the challenge of data availability, game developers can explore alternative sources of data, such as user-generated content or publicly available datasets. They can also consider partnering with other game developers or research institutions to share data and resources.</a:t>
            </a:r>
            <a:endParaRPr lang="en-US" dirty="0"/>
          </a:p>
          <a:p>
            <a:r>
              <a:rPr lang="en-US" dirty="0">
                <a:effectLst/>
              </a:rPr>
              <a:t>To address the issue of bias in the data, game developers can take steps to ensure that their data is diverse and representative of a wide range of players. They can also use techniques such as debiasing to mitigate the impact of bias in the algorithms.</a:t>
            </a:r>
            <a:endParaRPr lang="en-US" dirty="0"/>
          </a:p>
          <a:p>
            <a:r>
              <a:rPr lang="en-US" dirty="0">
                <a:effectLst/>
              </a:rPr>
              <a:t>To balance the use of AI with player engagement and immersion, game developers can provide players with options to customize their experience, such as adjusting the difficulty level or choosing between different AI settings. They can also focus on creating engaging and immersive gameplay mechanics that are not dependent on AI.</a:t>
            </a:r>
            <a:endParaRPr lang="en-US" dirty="0"/>
          </a:p>
          <a:p>
            <a:pPr algn="ctr"/>
            <a:endParaRPr lang="en-US" dirty="0"/>
          </a:p>
        </p:txBody>
      </p:sp>
    </p:spTree>
    <p:extLst>
      <p:ext uri="{BB962C8B-B14F-4D97-AF65-F5344CB8AC3E}">
        <p14:creationId xmlns:p14="http://schemas.microsoft.com/office/powerpoint/2010/main" val="2977413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53049-CB0B-4B8A-622F-BA2EACECCAC4}"/>
              </a:ext>
            </a:extLst>
          </p:cNvPr>
          <p:cNvSpPr>
            <a:spLocks noGrp="1"/>
          </p:cNvSpPr>
          <p:nvPr>
            <p:ph type="ctrTitle"/>
          </p:nvPr>
        </p:nvSpPr>
        <p:spPr>
          <a:xfrm>
            <a:off x="958788" y="363985"/>
            <a:ext cx="10431262" cy="2006354"/>
          </a:xfrm>
        </p:spPr>
        <p:txBody>
          <a:bodyPr>
            <a:normAutofit/>
          </a:bodyPr>
          <a:lstStyle/>
          <a:p>
            <a:r>
              <a:rPr lang="en-US" sz="4000" dirty="0">
                <a:solidFill>
                  <a:schemeClr val="accent1"/>
                </a:solidFill>
              </a:rPr>
              <a:t>Challenges and Limitations of Advanced AI Techniques in Gaming</a:t>
            </a:r>
          </a:p>
        </p:txBody>
      </p:sp>
      <p:sp>
        <p:nvSpPr>
          <p:cNvPr id="3" name="Subtitle 2">
            <a:extLst>
              <a:ext uri="{FF2B5EF4-FFF2-40B4-BE49-F238E27FC236}">
                <a16:creationId xmlns:a16="http://schemas.microsoft.com/office/drawing/2014/main" id="{2DF3E4D7-689F-C341-8CCB-EBD529F69B18}"/>
              </a:ext>
            </a:extLst>
          </p:cNvPr>
          <p:cNvSpPr>
            <a:spLocks noGrp="1"/>
          </p:cNvSpPr>
          <p:nvPr>
            <p:ph type="subTitle" idx="1"/>
          </p:nvPr>
        </p:nvSpPr>
        <p:spPr>
          <a:xfrm>
            <a:off x="1524000" y="2583402"/>
            <a:ext cx="9144000" cy="3657600"/>
          </a:xfrm>
        </p:spPr>
        <p:txBody>
          <a:bodyPr>
            <a:normAutofit fontScale="85000" lnSpcReduction="10000"/>
          </a:bodyPr>
          <a:lstStyle/>
          <a:p>
            <a:pPr algn="l"/>
            <a:r>
              <a:rPr lang="en-US" b="1" dirty="0">
                <a:solidFill>
                  <a:schemeClr val="bg1"/>
                </a:solidFill>
                <a:effectLst/>
              </a:rPr>
              <a:t>Potential for Bias in Data Used to Train Algorithms</a:t>
            </a:r>
            <a:endParaRPr lang="en-US" b="1" dirty="0">
              <a:solidFill>
                <a:schemeClr val="bg1"/>
              </a:solidFill>
            </a:endParaRPr>
          </a:p>
          <a:p>
            <a:pPr algn="l"/>
            <a:r>
              <a:rPr lang="en-US" dirty="0">
                <a:solidFill>
                  <a:schemeClr val="bg1"/>
                </a:solidFill>
                <a:effectLst/>
              </a:rPr>
              <a:t>One of the biggest challenges in using advanced AI techniques in gaming is the potential for bias in the data used to train algorithms. This can lead to unfair or discriminatory outcomes, particularly in games that involve real-world scenarios or simulations.</a:t>
            </a:r>
            <a:endParaRPr lang="en-US" dirty="0">
              <a:solidFill>
                <a:schemeClr val="bg1"/>
              </a:solidFill>
            </a:endParaRPr>
          </a:p>
          <a:p>
            <a:pPr algn="l"/>
            <a:r>
              <a:rPr lang="en-US" dirty="0">
                <a:solidFill>
                  <a:schemeClr val="bg1"/>
                </a:solidFill>
                <a:effectLst/>
              </a:rPr>
              <a:t>For example, if a game uses data from a particular demographic group to train its algorithms, it may not accurately represent the experiences or perspectives of other groups. This can lead to a lack of diversity and inclusivity in the game, which can be off-putting for players and detract from the overall gaming experience.</a:t>
            </a:r>
            <a:endParaRPr lang="en-US" dirty="0">
              <a:solidFill>
                <a:schemeClr val="bg1"/>
              </a:solidFill>
            </a:endParaRPr>
          </a:p>
          <a:p>
            <a:pPr algn="l"/>
            <a:r>
              <a:rPr lang="en-US" dirty="0">
                <a:solidFill>
                  <a:schemeClr val="bg1"/>
                </a:solidFill>
                <a:effectLst/>
              </a:rPr>
              <a:t>To address this challenge, game developers must be mindful of the data they use to train their algorithms and ensure that it is representative of all players. This may involve collecting data from a wider range of sources or using techniques like data augmentation to create more diverse training sets.</a:t>
            </a:r>
            <a:endParaRPr lang="en-US" dirty="0">
              <a:solidFill>
                <a:schemeClr val="bg1"/>
              </a:solidFill>
            </a:endParaRPr>
          </a:p>
          <a:p>
            <a:endParaRPr lang="en-US" dirty="0"/>
          </a:p>
        </p:txBody>
      </p:sp>
    </p:spTree>
    <p:extLst>
      <p:ext uri="{BB962C8B-B14F-4D97-AF65-F5344CB8AC3E}">
        <p14:creationId xmlns:p14="http://schemas.microsoft.com/office/powerpoint/2010/main" val="122113546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1617</TotalTime>
  <Words>2319</Words>
  <Application>Microsoft Office PowerPoint</Application>
  <PresentationFormat>Widescreen</PresentationFormat>
  <Paragraphs>129</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Intelligent Cubic Player: Tic-Tac-Toe 3D</vt:lpstr>
      <vt:lpstr>Introduction</vt:lpstr>
      <vt:lpstr>HOW TO PLAY</vt:lpstr>
      <vt:lpstr>HOW TO WIN</vt:lpstr>
      <vt:lpstr>Main Functionality of the Intelligent Cubic Player</vt:lpstr>
      <vt:lpstr>Similar Ideas</vt:lpstr>
      <vt:lpstr>Game Overview</vt:lpstr>
      <vt:lpstr>Advanced AI in Gaming</vt:lpstr>
      <vt:lpstr>Challenges and Limitations of Advanced AI Techniques in Gaming</vt:lpstr>
      <vt:lpstr>Intelligent Cubic Player for Tic-Tac-Toe 3D</vt:lpstr>
      <vt:lpstr>DIAGRAMS</vt:lpstr>
      <vt:lpstr>OVERVIEW ABOUT BEST WAY TO WIN THE GAME.</vt:lpstr>
      <vt:lpstr>PowerPoint Presentation</vt:lpstr>
      <vt:lpstr>PowerPoint Presentation</vt:lpstr>
      <vt:lpstr>PowerPoint Presentation</vt:lpstr>
      <vt:lpstr>PowerPoint Presentation</vt:lpstr>
      <vt:lpstr>PowerPoint Presentation</vt:lpstr>
      <vt:lpstr>Minimax Algorithm</vt:lpstr>
      <vt:lpstr>Alpha-Beta Pruning</vt:lpstr>
      <vt:lpstr>Heuristic Functions</vt:lpstr>
      <vt:lpstr>Implementation</vt:lpstr>
      <vt:lpstr>Demo</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Cubic Player: Tic-Tac-Toe 3D</dc:title>
  <dc:creator>Marwan abdalrady</dc:creator>
  <cp:lastModifiedBy>Marwan abdalrady</cp:lastModifiedBy>
  <cp:revision>3</cp:revision>
  <dcterms:created xsi:type="dcterms:W3CDTF">2023-12-13T01:34:23Z</dcterms:created>
  <dcterms:modified xsi:type="dcterms:W3CDTF">2023-12-17T01:54:51Z</dcterms:modified>
</cp:coreProperties>
</file>